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61" r:id="rId5"/>
    <p:sldId id="263" r:id="rId6"/>
    <p:sldId id="266" r:id="rId7"/>
    <p:sldId id="262" r:id="rId8"/>
    <p:sldId id="260" r:id="rId9"/>
    <p:sldId id="265" r:id="rId10"/>
    <p:sldId id="267" r:id="rId11"/>
    <p:sldId id="268" r:id="rId12"/>
    <p:sldId id="269" r:id="rId13"/>
    <p:sldId id="276" r:id="rId14"/>
    <p:sldId id="277" r:id="rId15"/>
    <p:sldId id="278" r:id="rId16"/>
    <p:sldId id="279" r:id="rId17"/>
    <p:sldId id="271" r:id="rId18"/>
    <p:sldId id="272" r:id="rId19"/>
    <p:sldId id="273" r:id="rId20"/>
    <p:sldId id="274" r:id="rId21"/>
    <p:sldId id="270" r:id="rId22"/>
    <p:sldId id="280" r:id="rId23"/>
    <p:sldId id="281" r:id="rId24"/>
    <p:sldId id="282" r:id="rId25"/>
    <p:sldId id="283" r:id="rId26"/>
    <p:sldId id="284" r:id="rId27"/>
    <p:sldId id="287" r:id="rId28"/>
    <p:sldId id="285" r:id="rId29"/>
    <p:sldId id="288" r:id="rId30"/>
    <p:sldId id="286" r:id="rId31"/>
    <p:sldId id="289" r:id="rId32"/>
    <p:sldId id="290"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83878" autoAdjust="0"/>
  </p:normalViewPr>
  <p:slideViewPr>
    <p:cSldViewPr snapToGrid="0">
      <p:cViewPr>
        <p:scale>
          <a:sx n="63" d="100"/>
          <a:sy n="63" d="100"/>
        </p:scale>
        <p:origin x="736"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86A1D-1E03-4C6F-8517-9F98F01EC8EB}" type="datetimeFigureOut">
              <a:rPr lang="en-US" smtClean="0"/>
              <a:t>3/31/2019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C9BCE-EC1E-4A17-AF54-FE37AC245520}" type="slidenum">
              <a:rPr lang="en-US" smtClean="0"/>
              <a:t>‹#›</a:t>
            </a:fld>
            <a:endParaRPr lang="en-US"/>
          </a:p>
        </p:txBody>
      </p:sp>
    </p:spTree>
    <p:extLst>
      <p:ext uri="{BB962C8B-B14F-4D97-AF65-F5344CB8AC3E}">
        <p14:creationId xmlns:p14="http://schemas.microsoft.com/office/powerpoint/2010/main" val="153106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chromatin immunoprecipitation (</a:t>
            </a:r>
            <a:r>
              <a:rPr lang="en-US" dirty="0" err="1"/>
              <a:t>ChIP</a:t>
            </a:r>
            <a:r>
              <a:rPr lang="en-US" dirty="0"/>
              <a:t>) with massively parallel DNA sequencing </a:t>
            </a:r>
          </a:p>
          <a:p>
            <a:pPr>
              <a:buNone/>
            </a:pPr>
            <a:endParaRPr lang="en-US" dirty="0"/>
          </a:p>
          <a:p>
            <a:r>
              <a:rPr lang="en-US" dirty="0"/>
              <a:t>Determines how transcription factors and other chromatin-associated proteins influence phenotype-affecting mechanisms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6BC9BCE-EC1E-4A17-AF54-FE37AC245520}" type="slidenum">
              <a:rPr lang="en-US" smtClean="0"/>
              <a:t>8</a:t>
            </a:fld>
            <a:endParaRPr lang="en-US"/>
          </a:p>
        </p:txBody>
      </p:sp>
    </p:spTree>
    <p:extLst>
      <p:ext uri="{BB962C8B-B14F-4D97-AF65-F5344CB8AC3E}">
        <p14:creationId xmlns:p14="http://schemas.microsoft.com/office/powerpoint/2010/main" val="267793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DF80-EAF4-4463-A255-EF1CFBC3A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312BE-ABA5-4024-AE94-D8B1667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08063-33C2-4200-AEF7-28B600A330C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6966127-C17C-405B-BCB9-AFFFC720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E409-61FF-4C89-AF52-852A24526017}"/>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47417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36F0-FE5B-46C6-A3DE-60C5F68FF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9D064-5E7C-425B-9607-5775DA9F1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58BD-B986-4E08-B6F8-355C2CC0CB9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DCA6C38-A58D-4059-88E8-AB18D2B3A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18F7-AA9B-421D-994A-5D2C26768FEB}"/>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08697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42860-A694-428D-87E6-EC1E7B0A5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91859F-3C54-44E9-966E-B2C102D12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24B63-7C03-418A-A3C5-739496879E3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11044952-C8DE-4A1A-B9DF-D4D8F4B92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3AD23-9005-4F2B-A7E8-EA668CE40D80}"/>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36114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9B93-8087-4AB2-82AC-31DAAAB09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AA6CC-EDB2-482E-AF2B-31FD992F5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55136-300A-431D-AB09-3FFDA4E26AFF}"/>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EE0377BB-A75F-4BAA-B61B-0A559C6FF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B45ED-90B8-42E1-8A69-1217ED939F3F}"/>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433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EC9B-F1A7-4605-A001-F7F38AA32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DE54C6-F285-4185-AD04-A27BBC391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A656E-6897-47D4-BF9D-EE40AC9463D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B2E083DF-7304-4F22-8F28-11A47D163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C90C7-C32E-4249-9944-896A63DEA3FE}"/>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880514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B68-EB81-47CA-A03A-FCAAA60B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C5299-6B67-4676-A6FA-63D1DCF7E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AE4DF-5A7A-4EE2-940E-A31390CDA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B2564-407D-4569-A017-B1695490D60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FBA81856-5CF5-4828-9C5D-7183513A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FABA4-7462-4569-AA0D-2EFDF97AB94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61877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2F6-BDB7-4400-8DD0-448C1ECC3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0D652-45EA-4CE9-8AD4-E10A89C44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00099-BCE1-451E-AFDA-B0AD6798B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A34FB-82CE-433E-B7F7-9367449C3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908F4-7293-4E9D-ADCB-FDE019C96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57A7D-E7A0-4F26-9735-ED51412B3C13}"/>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8" name="Footer Placeholder 7">
            <a:extLst>
              <a:ext uri="{FF2B5EF4-FFF2-40B4-BE49-F238E27FC236}">
                <a16:creationId xmlns:a16="http://schemas.microsoft.com/office/drawing/2014/main" id="{E653CC7D-FF34-4040-8474-680D3076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198C26-B68B-4330-8011-92F44782A1E1}"/>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3474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AE84-2A5A-42DB-B774-73E84E599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F0283-FDCE-44C3-AD7C-23373CFF4B3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4" name="Footer Placeholder 3">
            <a:extLst>
              <a:ext uri="{FF2B5EF4-FFF2-40B4-BE49-F238E27FC236}">
                <a16:creationId xmlns:a16="http://schemas.microsoft.com/office/drawing/2014/main" id="{55CAB2D2-E113-4248-8503-1E7DDA67C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856B-3983-48A2-A583-1B0410D5DE6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67648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48E9D-2A34-4D0A-947B-29381D876A6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3" name="Footer Placeholder 2">
            <a:extLst>
              <a:ext uri="{FF2B5EF4-FFF2-40B4-BE49-F238E27FC236}">
                <a16:creationId xmlns:a16="http://schemas.microsoft.com/office/drawing/2014/main" id="{78363D65-FD06-4F25-B5C0-CC5C6F5541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63B5B-A3FC-43A9-873B-CB3EF4BA33A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57892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66E-E81C-43EF-AE54-584A8B9F1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2BA9C5-A965-4306-8E0D-FA1E7AF51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31A12D-AD04-4536-BDF2-5E849FF9B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0561C-F72F-4AA1-A8F6-BDFBD40FFF2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2164396C-CB2D-4B26-AC74-49FA9107E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C3388-46D2-4988-8C03-ACFE8967C788}"/>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9421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62C4-EAB6-4EBD-8524-D0AB30050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DA543-8DEE-4518-9877-072AE253F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CFCD5-D67D-476E-A28A-D01E8A31E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4ECDF-FAE1-47EE-95BF-D4431F3ECCD7}"/>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18431B05-BF14-4692-9A6E-56C306563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0E0CF-F84E-4284-8AC4-D2C15682E37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7531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A140B-E0A3-481E-AA8D-1371ED2AE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F2284-70E0-4B1B-9690-0E3AC9BB5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2C19-8A97-425A-A435-36501820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F7AAD8BB-B5AA-4FB0-B034-D653A726B2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41EFF-7D6A-476D-95DE-FE12B2CAB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A96FE-56EE-4975-8288-16D208B4B725}" type="slidenum">
              <a:rPr lang="en-US" smtClean="0"/>
              <a:t>‹#›</a:t>
            </a:fld>
            <a:endParaRPr lang="en-US"/>
          </a:p>
        </p:txBody>
      </p:sp>
    </p:spTree>
    <p:extLst>
      <p:ext uri="{BB962C8B-B14F-4D97-AF65-F5344CB8AC3E}">
        <p14:creationId xmlns:p14="http://schemas.microsoft.com/office/powerpoint/2010/main" val="1058895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ourses.lumenlearning.com/wm-nmbiology1/chapter/reading-eukaryotic-transcription-gene-regulation/" TargetMode="External"/><Relationship Id="rId4" Type="http://schemas.openxmlformats.org/officeDocument/2006/relationships/hyperlink" Target="http://www.personal.psu.edu/sxt30/projects_chromatinenzymes.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idenlab.org/juicebox/"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2FB5-F540-4B67-A3E4-304DAA9E83B3}"/>
              </a:ext>
            </a:extLst>
          </p:cNvPr>
          <p:cNvSpPr>
            <a:spLocks noGrp="1"/>
          </p:cNvSpPr>
          <p:nvPr>
            <p:ph type="ctrTitle"/>
          </p:nvPr>
        </p:nvSpPr>
        <p:spPr>
          <a:xfrm>
            <a:off x="611284" y="1122363"/>
            <a:ext cx="10967748" cy="2387600"/>
          </a:xfrm>
        </p:spPr>
        <p:txBody>
          <a:bodyPr>
            <a:noAutofit/>
          </a:bodyPr>
          <a:lstStyle/>
          <a:p>
            <a:r>
              <a:rPr lang="en-US" sz="5000" dirty="0"/>
              <a:t>Computational Prediction of Boundaries of 3D Genomic Domains in Class Imbalance Settings</a:t>
            </a:r>
          </a:p>
        </p:txBody>
      </p:sp>
      <p:sp>
        <p:nvSpPr>
          <p:cNvPr id="3" name="Subtitle 2">
            <a:extLst>
              <a:ext uri="{FF2B5EF4-FFF2-40B4-BE49-F238E27FC236}">
                <a16:creationId xmlns:a16="http://schemas.microsoft.com/office/drawing/2014/main" id="{8C157F6B-3364-4166-A449-7EF6BF1646B3}"/>
              </a:ext>
            </a:extLst>
          </p:cNvPr>
          <p:cNvSpPr>
            <a:spLocks noGrp="1"/>
          </p:cNvSpPr>
          <p:nvPr>
            <p:ph type="subTitle" idx="1"/>
          </p:nvPr>
        </p:nvSpPr>
        <p:spPr/>
        <p:txBody>
          <a:bodyPr>
            <a:normAutofit fontScale="85000" lnSpcReduction="10000"/>
          </a:bodyPr>
          <a:lstStyle/>
          <a:p>
            <a:r>
              <a:rPr lang="en-US" dirty="0"/>
              <a:t>Spiro C. Stilianoudakis</a:t>
            </a:r>
            <a:r>
              <a:rPr lang="en-US" baseline="30000" dirty="0"/>
              <a:t>1</a:t>
            </a:r>
            <a:r>
              <a:rPr lang="en-US" dirty="0"/>
              <a:t> (stilianoudasc@mymail.vcu.edu) </a:t>
            </a:r>
          </a:p>
          <a:p>
            <a:r>
              <a:rPr lang="en-US" dirty="0"/>
              <a:t>Mikhail G. Dozmorov</a:t>
            </a:r>
            <a:r>
              <a:rPr lang="en-US" baseline="30000" dirty="0"/>
              <a:t>1</a:t>
            </a:r>
            <a:r>
              <a:rPr lang="en-US" dirty="0"/>
              <a:t> (mikhail.dozmorov@vcuhealth.org)</a:t>
            </a:r>
          </a:p>
          <a:p>
            <a:endParaRPr lang="en-US" dirty="0"/>
          </a:p>
          <a:p>
            <a:r>
              <a:rPr lang="en-US" baseline="30000" dirty="0"/>
              <a:t>1</a:t>
            </a:r>
            <a:r>
              <a:rPr lang="en-US" dirty="0"/>
              <a:t>Dept. of Biostatistics, Virginia Commonwealth University, Richmond, VA, 23298, USA  </a:t>
            </a:r>
          </a:p>
        </p:txBody>
      </p:sp>
    </p:spTree>
    <p:extLst>
      <p:ext uri="{BB962C8B-B14F-4D97-AF65-F5344CB8AC3E}">
        <p14:creationId xmlns:p14="http://schemas.microsoft.com/office/powerpoint/2010/main" val="3423495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1328-F916-4F35-A18F-155F940919C3}"/>
              </a:ext>
            </a:extLst>
          </p:cNvPr>
          <p:cNvSpPr>
            <a:spLocks noGrp="1"/>
          </p:cNvSpPr>
          <p:nvPr>
            <p:ph type="title"/>
          </p:nvPr>
        </p:nvSpPr>
        <p:spPr/>
        <p:txBody>
          <a:bodyPr/>
          <a:lstStyle/>
          <a:p>
            <a:r>
              <a:rPr lang="en-US" dirty="0"/>
              <a:t>Domain Data Source</a:t>
            </a:r>
          </a:p>
        </p:txBody>
      </p:sp>
      <p:sp>
        <p:nvSpPr>
          <p:cNvPr id="3" name="Content Placeholder 2">
            <a:extLst>
              <a:ext uri="{FF2B5EF4-FFF2-40B4-BE49-F238E27FC236}">
                <a16:creationId xmlns:a16="http://schemas.microsoft.com/office/drawing/2014/main" id="{B94AB17F-C012-4243-8F3A-5FDBBC45B658}"/>
              </a:ext>
            </a:extLst>
          </p:cNvPr>
          <p:cNvSpPr>
            <a:spLocks noGrp="1"/>
          </p:cNvSpPr>
          <p:nvPr>
            <p:ph idx="1"/>
          </p:nvPr>
        </p:nvSpPr>
        <p:spPr/>
        <p:txBody>
          <a:bodyPr>
            <a:normAutofit lnSpcReduction="10000"/>
          </a:bodyPr>
          <a:lstStyle/>
          <a:p>
            <a:r>
              <a:rPr lang="en-US" dirty="0"/>
              <a:t>Publicly available Replicate Hi-C data was obtained for the GM12878 and K562 cell lines from GEO GSE63525</a:t>
            </a:r>
          </a:p>
          <a:p>
            <a:pPr marL="0" indent="0">
              <a:buNone/>
            </a:pPr>
            <a:endParaRPr lang="en-US" dirty="0"/>
          </a:p>
          <a:p>
            <a:r>
              <a:rPr lang="en-US" dirty="0"/>
              <a:t>The autosomal genomic coordinates (GRCh37/hg19 human genome assembly) of TAD boundaries were obtained from data at 10 kb, 25 kb, 50 kb, and 100 kb resolution using the Arrowhead algorithm (developed by Rao et. al (2014))</a:t>
            </a:r>
          </a:p>
          <a:p>
            <a:pPr marL="0" indent="0">
              <a:buNone/>
            </a:pPr>
            <a:endParaRPr lang="en-US" dirty="0"/>
          </a:p>
          <a:p>
            <a:r>
              <a:rPr lang="en-US" dirty="0"/>
              <a:t>Identified TAD boundaries were represented by their genomic coordinates. </a:t>
            </a:r>
          </a:p>
        </p:txBody>
      </p:sp>
    </p:spTree>
    <p:extLst>
      <p:ext uri="{BB962C8B-B14F-4D97-AF65-F5344CB8AC3E}">
        <p14:creationId xmlns:p14="http://schemas.microsoft.com/office/powerpoint/2010/main" val="302784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7FC8-2F0E-4A4E-B241-5A2CA929919A}"/>
              </a:ext>
            </a:extLst>
          </p:cNvPr>
          <p:cNvSpPr>
            <a:spLocks noGrp="1"/>
          </p:cNvSpPr>
          <p:nvPr>
            <p:ph type="title"/>
          </p:nvPr>
        </p:nvSpPr>
        <p:spPr/>
        <p:txBody>
          <a:bodyPr/>
          <a:lstStyle/>
          <a:p>
            <a:r>
              <a:rPr lang="en-US" dirty="0"/>
              <a:t>Genomic Annotation Data Source</a:t>
            </a:r>
          </a:p>
        </p:txBody>
      </p:sp>
      <p:sp>
        <p:nvSpPr>
          <p:cNvPr id="3" name="Content Placeholder 2">
            <a:extLst>
              <a:ext uri="{FF2B5EF4-FFF2-40B4-BE49-F238E27FC236}">
                <a16:creationId xmlns:a16="http://schemas.microsoft.com/office/drawing/2014/main" id="{385AC1B1-8A8B-4C9C-8FD4-00EB19C6B6C3}"/>
              </a:ext>
            </a:extLst>
          </p:cNvPr>
          <p:cNvSpPr>
            <a:spLocks noGrp="1"/>
          </p:cNvSpPr>
          <p:nvPr>
            <p:ph idx="1"/>
          </p:nvPr>
        </p:nvSpPr>
        <p:spPr/>
        <p:txBody>
          <a:bodyPr/>
          <a:lstStyle/>
          <a:p>
            <a:r>
              <a:rPr lang="en-US" dirty="0"/>
              <a:t>Genomic annotation data were obtained from the UCSC Genome Browser Database</a:t>
            </a:r>
          </a:p>
          <a:p>
            <a:endParaRPr lang="en-US" dirty="0"/>
          </a:p>
          <a:p>
            <a:r>
              <a:rPr lang="en-US" dirty="0"/>
              <a:t>Consisted of:</a:t>
            </a:r>
          </a:p>
          <a:p>
            <a:pPr marL="460375"/>
            <a:r>
              <a:rPr lang="en-US" sz="2400" dirty="0"/>
              <a:t>Chromatin states</a:t>
            </a:r>
          </a:p>
          <a:p>
            <a:pPr marL="460375"/>
            <a:r>
              <a:rPr lang="en-US" sz="2400" dirty="0"/>
              <a:t>Histone marks</a:t>
            </a:r>
          </a:p>
          <a:p>
            <a:pPr marL="460375"/>
            <a:r>
              <a:rPr lang="en-US" sz="2400" dirty="0" err="1"/>
              <a:t>Rranscription</a:t>
            </a:r>
            <a:r>
              <a:rPr lang="en-US" sz="2400" dirty="0"/>
              <a:t> factor binding sites</a:t>
            </a:r>
          </a:p>
          <a:p>
            <a:pPr marL="460375"/>
            <a:r>
              <a:rPr lang="en-US" sz="2400" dirty="0" err="1"/>
              <a:t>DNAse</a:t>
            </a:r>
            <a:r>
              <a:rPr lang="en-US" sz="2400" dirty="0"/>
              <a:t> Hypersensitive Sites</a:t>
            </a:r>
          </a:p>
        </p:txBody>
      </p:sp>
    </p:spTree>
    <p:extLst>
      <p:ext uri="{BB962C8B-B14F-4D97-AF65-F5344CB8AC3E}">
        <p14:creationId xmlns:p14="http://schemas.microsoft.com/office/powerpoint/2010/main" val="102855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F53-CA61-4754-A380-F6788CC01AD0}"/>
              </a:ext>
            </a:extLst>
          </p:cNvPr>
          <p:cNvSpPr>
            <a:spLocks noGrp="1"/>
          </p:cNvSpPr>
          <p:nvPr>
            <p:ph type="title"/>
          </p:nvPr>
        </p:nvSpPr>
        <p:spPr/>
        <p:txBody>
          <a:bodyPr/>
          <a:lstStyle/>
          <a:p>
            <a:r>
              <a:rPr lang="en-US" dirty="0"/>
              <a:t>Model Construction: Establishing the response</a:t>
            </a:r>
          </a:p>
        </p:txBody>
      </p:sp>
      <p:sp>
        <p:nvSpPr>
          <p:cNvPr id="3" name="Content Placeholder 2">
            <a:extLst>
              <a:ext uri="{FF2B5EF4-FFF2-40B4-BE49-F238E27FC236}">
                <a16:creationId xmlns:a16="http://schemas.microsoft.com/office/drawing/2014/main" id="{24239D50-D63F-4D5F-87AB-608AAB290F9E}"/>
              </a:ext>
            </a:extLst>
          </p:cNvPr>
          <p:cNvSpPr>
            <a:spLocks noGrp="1"/>
          </p:cNvSpPr>
          <p:nvPr>
            <p:ph idx="1"/>
          </p:nvPr>
        </p:nvSpPr>
        <p:spPr>
          <a:xfrm>
            <a:off x="838200" y="1825625"/>
            <a:ext cx="5257800" cy="4351338"/>
          </a:xfrm>
        </p:spPr>
        <p:txBody>
          <a:bodyPr/>
          <a:lstStyle/>
          <a:p>
            <a:r>
              <a:rPr lang="en-US" dirty="0"/>
              <a:t>More info</a:t>
            </a:r>
          </a:p>
        </p:txBody>
      </p:sp>
      <p:pic>
        <p:nvPicPr>
          <p:cNvPr id="5" name="Picture 4">
            <a:extLst>
              <a:ext uri="{FF2B5EF4-FFF2-40B4-BE49-F238E27FC236}">
                <a16:creationId xmlns:a16="http://schemas.microsoft.com/office/drawing/2014/main" id="{59EAE6DC-B72F-4919-8A6C-F4FC9FD5B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94113"/>
            <a:ext cx="5894292" cy="5214362"/>
          </a:xfrm>
          <a:prstGeom prst="rect">
            <a:avLst/>
          </a:prstGeom>
        </p:spPr>
      </p:pic>
    </p:spTree>
    <p:extLst>
      <p:ext uri="{BB962C8B-B14F-4D97-AF65-F5344CB8AC3E}">
        <p14:creationId xmlns:p14="http://schemas.microsoft.com/office/powerpoint/2010/main" val="3900236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663A-73D1-470D-847A-CCD0602509C7}"/>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54A682B6-E83D-4C2A-9BB1-EA72A49A66A1}"/>
              </a:ext>
            </a:extLst>
          </p:cNvPr>
          <p:cNvSpPr>
            <a:spLocks noGrp="1"/>
          </p:cNvSpPr>
          <p:nvPr>
            <p:ph idx="1"/>
          </p:nvPr>
        </p:nvSpPr>
        <p:spPr/>
        <p:txBody>
          <a:bodyPr/>
          <a:lstStyle/>
          <a:p>
            <a:endParaRPr lang="en-US" b="1" dirty="0"/>
          </a:p>
          <a:p>
            <a:r>
              <a:rPr lang="en-US" b="1" dirty="0"/>
              <a:t>No Sampling</a:t>
            </a:r>
            <a:r>
              <a:rPr lang="en-US" dirty="0"/>
              <a:t>: All of the data points from the majority and minority class of the training set were used.</a:t>
            </a:r>
          </a:p>
        </p:txBody>
      </p:sp>
    </p:spTree>
    <p:extLst>
      <p:ext uri="{BB962C8B-B14F-4D97-AF65-F5344CB8AC3E}">
        <p14:creationId xmlns:p14="http://schemas.microsoft.com/office/powerpoint/2010/main" val="6869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AFC3-4CC9-4D5D-AE4B-89A42C960404}"/>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0282B601-4340-42B5-B460-87CC4450AA17}"/>
              </a:ext>
            </a:extLst>
          </p:cNvPr>
          <p:cNvSpPr>
            <a:spLocks noGrp="1"/>
          </p:cNvSpPr>
          <p:nvPr>
            <p:ph idx="1"/>
          </p:nvPr>
        </p:nvSpPr>
        <p:spPr>
          <a:xfrm>
            <a:off x="838200" y="1825625"/>
            <a:ext cx="5257800" cy="4351338"/>
          </a:xfrm>
        </p:spPr>
        <p:txBody>
          <a:bodyPr/>
          <a:lstStyle/>
          <a:p>
            <a:r>
              <a:rPr lang="en-US" b="1" dirty="0"/>
              <a:t>Random Under-Sampling (RUS): </a:t>
            </a:r>
            <a:r>
              <a:rPr lang="en-US" dirty="0"/>
              <a:t>All of the minority classes from the training set were used. Sampling without replacement was used to obtain the same number of the majority classes.</a:t>
            </a:r>
          </a:p>
        </p:txBody>
      </p:sp>
      <p:pic>
        <p:nvPicPr>
          <p:cNvPr id="5" name="Picture 4">
            <a:extLst>
              <a:ext uri="{FF2B5EF4-FFF2-40B4-BE49-F238E27FC236}">
                <a16:creationId xmlns:a16="http://schemas.microsoft.com/office/drawing/2014/main" id="{1381C1DB-3AE3-4A7C-8820-6A326360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199" y="1825625"/>
            <a:ext cx="4615400" cy="2877725"/>
          </a:xfrm>
          <a:prstGeom prst="rect">
            <a:avLst/>
          </a:prstGeom>
        </p:spPr>
      </p:pic>
    </p:spTree>
    <p:extLst>
      <p:ext uri="{BB962C8B-B14F-4D97-AF65-F5344CB8AC3E}">
        <p14:creationId xmlns:p14="http://schemas.microsoft.com/office/powerpoint/2010/main" val="926497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7B85-8091-4D0D-B7F9-18AAB2A7684F}"/>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72B59C8B-2E96-456B-B6D9-A8E91C7F93B2}"/>
              </a:ext>
            </a:extLst>
          </p:cNvPr>
          <p:cNvSpPr>
            <a:spLocks noGrp="1"/>
          </p:cNvSpPr>
          <p:nvPr>
            <p:ph idx="1"/>
          </p:nvPr>
        </p:nvSpPr>
        <p:spPr>
          <a:xfrm>
            <a:off x="838200" y="1825625"/>
            <a:ext cx="5257800" cy="4351338"/>
          </a:xfrm>
        </p:spPr>
        <p:txBody>
          <a:bodyPr/>
          <a:lstStyle/>
          <a:p>
            <a:r>
              <a:rPr lang="en-US" b="1" dirty="0"/>
              <a:t>Random Over-Sampling (ROS): </a:t>
            </a:r>
            <a:r>
              <a:rPr lang="en-US" dirty="0"/>
              <a:t>All of the majority classes from the training set were used. Sampling with replacement was used to obtain the same number of the minority classes.</a:t>
            </a:r>
          </a:p>
        </p:txBody>
      </p:sp>
      <p:pic>
        <p:nvPicPr>
          <p:cNvPr id="5" name="Picture 4">
            <a:extLst>
              <a:ext uri="{FF2B5EF4-FFF2-40B4-BE49-F238E27FC236}">
                <a16:creationId xmlns:a16="http://schemas.microsoft.com/office/drawing/2014/main" id="{E7C1931C-EEAF-43C1-95A5-B4E848B1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341" y="1825625"/>
            <a:ext cx="4657459" cy="2948509"/>
          </a:xfrm>
          <a:prstGeom prst="rect">
            <a:avLst/>
          </a:prstGeom>
        </p:spPr>
      </p:pic>
    </p:spTree>
    <p:extLst>
      <p:ext uri="{BB962C8B-B14F-4D97-AF65-F5344CB8AC3E}">
        <p14:creationId xmlns:p14="http://schemas.microsoft.com/office/powerpoint/2010/main" val="170852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EE9D-8FFE-4CF7-8F16-CC243E868E72}"/>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857A1B95-1A5D-421C-9B29-D5EE42FDD8BC}"/>
              </a:ext>
            </a:extLst>
          </p:cNvPr>
          <p:cNvSpPr>
            <a:spLocks noGrp="1"/>
          </p:cNvSpPr>
          <p:nvPr>
            <p:ph idx="1"/>
          </p:nvPr>
        </p:nvSpPr>
        <p:spPr>
          <a:xfrm>
            <a:off x="838200" y="1825625"/>
            <a:ext cx="5257800" cy="4351338"/>
          </a:xfrm>
        </p:spPr>
        <p:txBody>
          <a:bodyPr>
            <a:normAutofit fontScale="92500"/>
          </a:bodyPr>
          <a:lstStyle/>
          <a:p>
            <a:r>
              <a:rPr lang="en-US" b="1" dirty="0"/>
              <a:t>SMOTE (Synthetic Minority Over-Sampling Technique): </a:t>
            </a:r>
            <a:r>
              <a:rPr lang="en-US" dirty="0"/>
              <a:t>Incorporates both random under- and over-sampling. Under-sampling is performed without replacement from the majority class, while over-sampling is performed by creating new synthetic observations using the minority class. The </a:t>
            </a:r>
            <a:r>
              <a:rPr lang="en-US" i="1" dirty="0" err="1"/>
              <a:t>DMwR</a:t>
            </a:r>
            <a:r>
              <a:rPr lang="en-US" dirty="0"/>
              <a:t> R package was used to perform SMOTE (version 0.4.1). </a:t>
            </a:r>
          </a:p>
          <a:p>
            <a:pPr marL="0" indent="0">
              <a:buNone/>
            </a:pPr>
            <a:endParaRPr lang="en-US" dirty="0"/>
          </a:p>
        </p:txBody>
      </p:sp>
      <p:pic>
        <p:nvPicPr>
          <p:cNvPr id="5" name="Picture 4">
            <a:extLst>
              <a:ext uri="{FF2B5EF4-FFF2-40B4-BE49-F238E27FC236}">
                <a16:creationId xmlns:a16="http://schemas.microsoft.com/office/drawing/2014/main" id="{9ADC3151-1729-43EB-AD5C-451EFA5E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9712" cy="3046315"/>
          </a:xfrm>
          <a:prstGeom prst="rect">
            <a:avLst/>
          </a:prstGeom>
        </p:spPr>
      </p:pic>
    </p:spTree>
    <p:extLst>
      <p:ext uri="{BB962C8B-B14F-4D97-AF65-F5344CB8AC3E}">
        <p14:creationId xmlns:p14="http://schemas.microsoft.com/office/powerpoint/2010/main" val="2222785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470BB-9D4F-41AE-A531-7B9CDE9866F9}"/>
              </a:ext>
            </a:extLst>
          </p:cNvPr>
          <p:cNvSpPr>
            <a:spLocks noGrp="1"/>
          </p:cNvSpPr>
          <p:nvPr>
            <p:ph type="title"/>
          </p:nvPr>
        </p:nvSpPr>
        <p:spPr/>
        <p:txBody>
          <a:bodyPr/>
          <a:lstStyle/>
          <a:p>
            <a:r>
              <a:rPr lang="en-US" dirty="0"/>
              <a:t>Model Construction: Feature engineering</a:t>
            </a:r>
          </a:p>
        </p:txBody>
      </p:sp>
      <p:sp>
        <p:nvSpPr>
          <p:cNvPr id="3" name="Content Placeholder 2">
            <a:extLst>
              <a:ext uri="{FF2B5EF4-FFF2-40B4-BE49-F238E27FC236}">
                <a16:creationId xmlns:a16="http://schemas.microsoft.com/office/drawing/2014/main" id="{81E07EEC-8346-49D4-B789-5FA8EC2ECDF0}"/>
              </a:ext>
            </a:extLst>
          </p:cNvPr>
          <p:cNvSpPr>
            <a:spLocks noGrp="1"/>
          </p:cNvSpPr>
          <p:nvPr>
            <p:ph idx="1"/>
          </p:nvPr>
        </p:nvSpPr>
        <p:spPr>
          <a:xfrm>
            <a:off x="838200" y="1825625"/>
            <a:ext cx="5257800" cy="4351338"/>
          </a:xfrm>
        </p:spPr>
        <p:txBody>
          <a:bodyPr/>
          <a:lstStyle/>
          <a:p>
            <a:r>
              <a:rPr lang="en-US" dirty="0"/>
              <a:t>More info</a:t>
            </a:r>
          </a:p>
        </p:txBody>
      </p:sp>
      <p:pic>
        <p:nvPicPr>
          <p:cNvPr id="4" name="Picture 3">
            <a:extLst>
              <a:ext uri="{FF2B5EF4-FFF2-40B4-BE49-F238E27FC236}">
                <a16:creationId xmlns:a16="http://schemas.microsoft.com/office/drawing/2014/main" id="{D619A37C-94F3-4FA5-848B-AC5564563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94113"/>
            <a:ext cx="5894292" cy="5214362"/>
          </a:xfrm>
          <a:prstGeom prst="rect">
            <a:avLst/>
          </a:prstGeom>
        </p:spPr>
      </p:pic>
    </p:spTree>
    <p:extLst>
      <p:ext uri="{BB962C8B-B14F-4D97-AF65-F5344CB8AC3E}">
        <p14:creationId xmlns:p14="http://schemas.microsoft.com/office/powerpoint/2010/main" val="3371666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3603-5E18-4833-BCAD-3D9E93EAB6E0}"/>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A6DA576-7BC7-46F7-A756-3C3F332858AA}"/>
              </a:ext>
            </a:extLst>
          </p:cNvPr>
          <p:cNvSpPr>
            <a:spLocks noGrp="1"/>
          </p:cNvSpPr>
          <p:nvPr>
            <p:ph idx="1"/>
          </p:nvPr>
        </p:nvSpPr>
        <p:spPr>
          <a:xfrm>
            <a:off x="838200" y="1825625"/>
            <a:ext cx="5257800" cy="4351338"/>
          </a:xfrm>
        </p:spPr>
        <p:txBody>
          <a:bodyPr/>
          <a:lstStyle/>
          <a:p>
            <a:r>
              <a:rPr lang="en-US" dirty="0"/>
              <a:t>Overlap Counts</a:t>
            </a:r>
          </a:p>
        </p:txBody>
      </p:sp>
      <p:grpSp>
        <p:nvGrpSpPr>
          <p:cNvPr id="52" name="Group 51">
            <a:extLst>
              <a:ext uri="{FF2B5EF4-FFF2-40B4-BE49-F238E27FC236}">
                <a16:creationId xmlns:a16="http://schemas.microsoft.com/office/drawing/2014/main" id="{EF685DBF-FA25-458D-8CC0-D07BCEBAB75E}"/>
              </a:ext>
            </a:extLst>
          </p:cNvPr>
          <p:cNvGrpSpPr/>
          <p:nvPr/>
        </p:nvGrpSpPr>
        <p:grpSpPr>
          <a:xfrm>
            <a:off x="6310459" y="1825625"/>
            <a:ext cx="5560413" cy="4327147"/>
            <a:chOff x="6196159" y="1439216"/>
            <a:chExt cx="5560413" cy="4327147"/>
          </a:xfrm>
        </p:grpSpPr>
        <p:grpSp>
          <p:nvGrpSpPr>
            <p:cNvPr id="5" name="Group 4">
              <a:extLst>
                <a:ext uri="{FF2B5EF4-FFF2-40B4-BE49-F238E27FC236}">
                  <a16:creationId xmlns:a16="http://schemas.microsoft.com/office/drawing/2014/main" id="{8DA42604-E2DA-4F54-8237-455BAA2071A4}"/>
                </a:ext>
              </a:extLst>
            </p:cNvPr>
            <p:cNvGrpSpPr/>
            <p:nvPr/>
          </p:nvGrpSpPr>
          <p:grpSpPr>
            <a:xfrm>
              <a:off x="6196159" y="1439216"/>
              <a:ext cx="5560413" cy="1641828"/>
              <a:chOff x="2437333" y="1650059"/>
              <a:chExt cx="7516178" cy="2238318"/>
            </a:xfrm>
          </p:grpSpPr>
          <p:grpSp>
            <p:nvGrpSpPr>
              <p:cNvPr id="18" name="Group 17">
                <a:extLst>
                  <a:ext uri="{FF2B5EF4-FFF2-40B4-BE49-F238E27FC236}">
                    <a16:creationId xmlns:a16="http://schemas.microsoft.com/office/drawing/2014/main" id="{5ED69E13-3AFE-4F75-A0DA-381230EB8843}"/>
                  </a:ext>
                </a:extLst>
              </p:cNvPr>
              <p:cNvGrpSpPr/>
              <p:nvPr/>
            </p:nvGrpSpPr>
            <p:grpSpPr>
              <a:xfrm>
                <a:off x="2437333" y="1650059"/>
                <a:ext cx="7516178" cy="2238318"/>
                <a:chOff x="2437333" y="1650059"/>
                <a:chExt cx="7516178" cy="2238318"/>
              </a:xfrm>
            </p:grpSpPr>
            <p:cxnSp>
              <p:nvCxnSpPr>
                <p:cNvPr id="20" name="Straight Connector 19">
                  <a:extLst>
                    <a:ext uri="{FF2B5EF4-FFF2-40B4-BE49-F238E27FC236}">
                      <a16:creationId xmlns:a16="http://schemas.microsoft.com/office/drawing/2014/main" id="{B4FB90BC-4CA7-47BA-ABE7-66AD220D4D95}"/>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193B457-111E-48D7-AA72-8ABF21F5FF1C}"/>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7E041-151A-45AD-8976-3D0B54EA0FA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84D167E1-0E7D-473E-9F35-8D05A0BE1338}"/>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F2194B9-196B-467B-B880-B6DA7C5BB26E}"/>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DB98C3CA-9930-4DFE-9928-D569D6BB6852}"/>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A9EF74-EA8A-482D-89CF-8F4682010B8F}"/>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F866FA-41FA-4460-8016-76A09D43C836}"/>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09038E-8949-4A89-9F0D-2DFD210E6612}"/>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32D342-A15A-47D9-AE98-707283FCCBD3}"/>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E4467-CC37-480E-80D3-4E85A2100C09}"/>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31132D-870A-47B4-B311-725FCFE27AFC}"/>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C8CF6F-DD10-4007-A825-208767676552}"/>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34573E-7D8C-43AB-906C-3E5E27D9F9DA}"/>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758C4-6E12-4567-845C-9EE45A3782EA}"/>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87D42A-A229-4CE6-A2B9-5B23DED5C28D}"/>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FD41B0-8AE3-459A-BCA0-B08D284FBD3C}"/>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9B7372-2736-4397-9BC0-272E57B5253B}"/>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ACCC7DBF-F85B-4ADE-93D4-3289A6E6010C}"/>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BF9035E6-FC36-4F1C-A482-8DE55C65BA76}"/>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A7C6410D-AF61-4773-94AE-DA6B7D1AC4DA}"/>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90CACC0-C030-4AFA-B5E9-8A9359B2E293}"/>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8A185E-D304-4C24-87A7-27A9CE7480B5}"/>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06A5EC-5153-4925-B84F-76283BF0F060}"/>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B6951DA9-ABB3-4378-A419-4F6535AE54C9}"/>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5EE9384-565E-498F-A476-1BAC3069EC63}"/>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9E8728C-ACA8-417B-A7F2-AA8127D3B807}"/>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27190B3-964F-4A87-9EAA-2C3068FC6823}"/>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719BD0C-8EB2-4B02-9B4A-97CA4D9FBFA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891978F-1C47-4DBB-8380-34CF45671069}"/>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CE800AE-BEFD-43BE-90EF-6C139235A652}"/>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2F470E-B662-4283-A5B0-AAD62F00FA5C}"/>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C5F9B328-B8D9-43DE-9D1B-3FFF6E2F7D9A}"/>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A920EBB5-3F61-4E56-A40D-F627E056EC60}"/>
                </a:ext>
              </a:extLst>
            </p:cNvPr>
            <p:cNvCxnSpPr>
              <a:cxnSpLocks/>
            </p:cNvCxnSpPr>
            <p:nvPr/>
          </p:nvCxnSpPr>
          <p:spPr>
            <a:xfrm>
              <a:off x="8999025" y="3071838"/>
              <a:ext cx="0" cy="785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965400-00CD-47AB-BCBD-32D835A6B425}"/>
                </a:ext>
              </a:extLst>
            </p:cNvPr>
            <p:cNvGrpSpPr/>
            <p:nvPr/>
          </p:nvGrpSpPr>
          <p:grpSpPr>
            <a:xfrm>
              <a:off x="7942076" y="3866434"/>
              <a:ext cx="2124721" cy="1899929"/>
              <a:chOff x="640574" y="3590456"/>
              <a:chExt cx="2475371" cy="2162902"/>
            </a:xfrm>
          </p:grpSpPr>
          <p:pic>
            <p:nvPicPr>
              <p:cNvPr id="8" name="Picture 7">
                <a:extLst>
                  <a:ext uri="{FF2B5EF4-FFF2-40B4-BE49-F238E27FC236}">
                    <a16:creationId xmlns:a16="http://schemas.microsoft.com/office/drawing/2014/main" id="{93CC0C55-7E1C-4B9C-9648-AEB29321A258}"/>
                  </a:ext>
                </a:extLst>
              </p:cNvPr>
              <p:cNvPicPr>
                <a:picLocks noChangeAspect="1"/>
              </p:cNvPicPr>
              <p:nvPr/>
            </p:nvPicPr>
            <p:blipFill>
              <a:blip r:embed="rId2"/>
              <a:stretch>
                <a:fillRect/>
              </a:stretch>
            </p:blipFill>
            <p:spPr>
              <a:xfrm>
                <a:off x="640574" y="3590456"/>
                <a:ext cx="2475371" cy="1561388"/>
              </a:xfrm>
              <a:prstGeom prst="rect">
                <a:avLst/>
              </a:prstGeom>
            </p:spPr>
          </p:pic>
          <p:sp>
            <p:nvSpPr>
              <p:cNvPr id="9" name="Right Brace 8">
                <a:extLst>
                  <a:ext uri="{FF2B5EF4-FFF2-40B4-BE49-F238E27FC236}">
                    <a16:creationId xmlns:a16="http://schemas.microsoft.com/office/drawing/2014/main" id="{93730138-4FE5-492D-B0BD-D4732E454DE4}"/>
                  </a:ext>
                </a:extLst>
              </p:cNvPr>
              <p:cNvSpPr/>
              <p:nvPr/>
            </p:nvSpPr>
            <p:spPr>
              <a:xfrm rot="5400000">
                <a:off x="904668" y="5014316"/>
                <a:ext cx="107272" cy="5562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311EC704-A8D3-4E51-BA03-D0B79AB1B5B7}"/>
                  </a:ext>
                </a:extLst>
              </p:cNvPr>
              <p:cNvSpPr/>
              <p:nvPr/>
            </p:nvSpPr>
            <p:spPr>
              <a:xfrm rot="5400000">
                <a:off x="1486420"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8826AE1-CDC0-45B4-BF10-B3EDB67044DF}"/>
                  </a:ext>
                </a:extLst>
              </p:cNvPr>
              <p:cNvSpPr/>
              <p:nvPr/>
            </p:nvSpPr>
            <p:spPr>
              <a:xfrm rot="5400000">
                <a:off x="2088358"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F21AD98-DEF9-47CA-96DF-9F8F3D47244E}"/>
                  </a:ext>
                </a:extLst>
              </p:cNvPr>
              <p:cNvSpPr/>
              <p:nvPr/>
            </p:nvSpPr>
            <p:spPr>
              <a:xfrm rot="5400000">
                <a:off x="2688432"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1897EEF-79AD-4CDE-BA7E-00085AA5736B}"/>
                  </a:ext>
                </a:extLst>
              </p:cNvPr>
              <p:cNvSpPr txBox="1"/>
              <p:nvPr/>
            </p:nvSpPr>
            <p:spPr>
              <a:xfrm>
                <a:off x="798645" y="5353248"/>
                <a:ext cx="319318" cy="400110"/>
              </a:xfrm>
              <a:prstGeom prst="rect">
                <a:avLst/>
              </a:prstGeom>
              <a:noFill/>
            </p:spPr>
            <p:txBody>
              <a:bodyPr wrap="square" rtlCol="0">
                <a:spAutoFit/>
              </a:bodyPr>
              <a:lstStyle/>
              <a:p>
                <a:r>
                  <a:rPr lang="en-US" sz="2000" dirty="0"/>
                  <a:t>1</a:t>
                </a:r>
                <a:endParaRPr lang="en-US" sz="1400" dirty="0"/>
              </a:p>
            </p:txBody>
          </p:sp>
          <p:sp>
            <p:nvSpPr>
              <p:cNvPr id="14" name="TextBox 13">
                <a:extLst>
                  <a:ext uri="{FF2B5EF4-FFF2-40B4-BE49-F238E27FC236}">
                    <a16:creationId xmlns:a16="http://schemas.microsoft.com/office/drawing/2014/main" id="{FC2EB79C-DEE1-40FC-8CDF-17CD2B39FC4F}"/>
                  </a:ext>
                </a:extLst>
              </p:cNvPr>
              <p:cNvSpPr txBox="1"/>
              <p:nvPr/>
            </p:nvSpPr>
            <p:spPr>
              <a:xfrm>
                <a:off x="1380396" y="5353248"/>
                <a:ext cx="319318" cy="400110"/>
              </a:xfrm>
              <a:prstGeom prst="rect">
                <a:avLst/>
              </a:prstGeom>
              <a:noFill/>
            </p:spPr>
            <p:txBody>
              <a:bodyPr wrap="square" rtlCol="0">
                <a:spAutoFit/>
              </a:bodyPr>
              <a:lstStyle/>
              <a:p>
                <a:r>
                  <a:rPr lang="en-US" sz="2000" dirty="0"/>
                  <a:t>0</a:t>
                </a:r>
                <a:endParaRPr lang="en-US" sz="1400" dirty="0"/>
              </a:p>
            </p:txBody>
          </p:sp>
          <p:sp>
            <p:nvSpPr>
              <p:cNvPr id="15" name="TextBox 14">
                <a:extLst>
                  <a:ext uri="{FF2B5EF4-FFF2-40B4-BE49-F238E27FC236}">
                    <a16:creationId xmlns:a16="http://schemas.microsoft.com/office/drawing/2014/main" id="{208F1EB1-8809-4942-8CEA-EA19C5DAC647}"/>
                  </a:ext>
                </a:extLst>
              </p:cNvPr>
              <p:cNvSpPr txBox="1"/>
              <p:nvPr/>
            </p:nvSpPr>
            <p:spPr>
              <a:xfrm>
                <a:off x="1980470" y="5353248"/>
                <a:ext cx="319318" cy="400110"/>
              </a:xfrm>
              <a:prstGeom prst="rect">
                <a:avLst/>
              </a:prstGeom>
              <a:noFill/>
            </p:spPr>
            <p:txBody>
              <a:bodyPr wrap="square" rtlCol="0">
                <a:spAutoFit/>
              </a:bodyPr>
              <a:lstStyle/>
              <a:p>
                <a:r>
                  <a:rPr lang="en-US" sz="2000" dirty="0"/>
                  <a:t>1</a:t>
                </a:r>
                <a:endParaRPr lang="en-US" sz="1400" dirty="0"/>
              </a:p>
            </p:txBody>
          </p:sp>
          <p:sp>
            <p:nvSpPr>
              <p:cNvPr id="16" name="TextBox 15">
                <a:extLst>
                  <a:ext uri="{FF2B5EF4-FFF2-40B4-BE49-F238E27FC236}">
                    <a16:creationId xmlns:a16="http://schemas.microsoft.com/office/drawing/2014/main" id="{1A689D72-8248-421A-B117-B6F4294CBA07}"/>
                  </a:ext>
                </a:extLst>
              </p:cNvPr>
              <p:cNvSpPr txBox="1"/>
              <p:nvPr/>
            </p:nvSpPr>
            <p:spPr>
              <a:xfrm>
                <a:off x="2580544" y="5353248"/>
                <a:ext cx="319318" cy="400110"/>
              </a:xfrm>
              <a:prstGeom prst="rect">
                <a:avLst/>
              </a:prstGeom>
              <a:noFill/>
            </p:spPr>
            <p:txBody>
              <a:bodyPr wrap="square" rtlCol="0">
                <a:spAutoFit/>
              </a:bodyPr>
              <a:lstStyle/>
              <a:p>
                <a:r>
                  <a:rPr lang="en-US" sz="2000" dirty="0"/>
                  <a:t>1</a:t>
                </a:r>
                <a:endParaRPr lang="en-US" sz="1400" dirty="0"/>
              </a:p>
            </p:txBody>
          </p:sp>
        </p:grpSp>
      </p:grpSp>
    </p:spTree>
    <p:extLst>
      <p:ext uri="{BB962C8B-B14F-4D97-AF65-F5344CB8AC3E}">
        <p14:creationId xmlns:p14="http://schemas.microsoft.com/office/powerpoint/2010/main" val="2910144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1E4C-1EAE-4601-B1C1-188CD42910AD}"/>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239FCB2-FEE5-4746-B72E-B8D3EE8C792A}"/>
              </a:ext>
            </a:extLst>
          </p:cNvPr>
          <p:cNvSpPr>
            <a:spLocks noGrp="1"/>
          </p:cNvSpPr>
          <p:nvPr>
            <p:ph idx="1"/>
          </p:nvPr>
        </p:nvSpPr>
        <p:spPr>
          <a:xfrm>
            <a:off x="838200" y="1825625"/>
            <a:ext cx="5257800" cy="4351338"/>
          </a:xfrm>
        </p:spPr>
        <p:txBody>
          <a:bodyPr/>
          <a:lstStyle/>
          <a:p>
            <a:r>
              <a:rPr lang="en-US" dirty="0"/>
              <a:t>Overlap </a:t>
            </a:r>
            <a:r>
              <a:rPr lang="en-US" dirty="0" err="1"/>
              <a:t>Percents</a:t>
            </a:r>
            <a:endParaRPr lang="en-US" dirty="0"/>
          </a:p>
        </p:txBody>
      </p:sp>
      <p:grpSp>
        <p:nvGrpSpPr>
          <p:cNvPr id="60" name="Group 59">
            <a:extLst>
              <a:ext uri="{FF2B5EF4-FFF2-40B4-BE49-F238E27FC236}">
                <a16:creationId xmlns:a16="http://schemas.microsoft.com/office/drawing/2014/main" id="{16D716A5-AC02-4873-B8D7-3B2EA2F87BA1}"/>
              </a:ext>
            </a:extLst>
          </p:cNvPr>
          <p:cNvGrpSpPr/>
          <p:nvPr/>
        </p:nvGrpSpPr>
        <p:grpSpPr>
          <a:xfrm>
            <a:off x="6579348" y="1720485"/>
            <a:ext cx="4932295" cy="4561617"/>
            <a:chOff x="6889591" y="1407491"/>
            <a:chExt cx="4932295" cy="4561617"/>
          </a:xfrm>
        </p:grpSpPr>
        <p:grpSp>
          <p:nvGrpSpPr>
            <p:cNvPr id="5" name="Group 4">
              <a:extLst>
                <a:ext uri="{FF2B5EF4-FFF2-40B4-BE49-F238E27FC236}">
                  <a16:creationId xmlns:a16="http://schemas.microsoft.com/office/drawing/2014/main" id="{CC96B66B-8515-410F-A570-28E328751B2D}"/>
                </a:ext>
              </a:extLst>
            </p:cNvPr>
            <p:cNvGrpSpPr/>
            <p:nvPr/>
          </p:nvGrpSpPr>
          <p:grpSpPr>
            <a:xfrm>
              <a:off x="6889591" y="1407491"/>
              <a:ext cx="4932295" cy="1439079"/>
              <a:chOff x="2437333" y="1650059"/>
              <a:chExt cx="7516178" cy="2238318"/>
            </a:xfrm>
          </p:grpSpPr>
          <p:grpSp>
            <p:nvGrpSpPr>
              <p:cNvPr id="26" name="Group 25">
                <a:extLst>
                  <a:ext uri="{FF2B5EF4-FFF2-40B4-BE49-F238E27FC236}">
                    <a16:creationId xmlns:a16="http://schemas.microsoft.com/office/drawing/2014/main" id="{91DEF8E0-9336-4D67-86B2-675E3FABA731}"/>
                  </a:ext>
                </a:extLst>
              </p:cNvPr>
              <p:cNvGrpSpPr/>
              <p:nvPr/>
            </p:nvGrpSpPr>
            <p:grpSpPr>
              <a:xfrm>
                <a:off x="2437333" y="1650059"/>
                <a:ext cx="7516178" cy="2238318"/>
                <a:chOff x="2437333" y="1650059"/>
                <a:chExt cx="7516178" cy="2238318"/>
              </a:xfrm>
            </p:grpSpPr>
            <p:cxnSp>
              <p:nvCxnSpPr>
                <p:cNvPr id="28" name="Straight Connector 27">
                  <a:extLst>
                    <a:ext uri="{FF2B5EF4-FFF2-40B4-BE49-F238E27FC236}">
                      <a16:creationId xmlns:a16="http://schemas.microsoft.com/office/drawing/2014/main" id="{65BB2C5C-58B5-4FBD-BB0B-36FC802F060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0DFABF09-EDDB-489F-A92B-9734C5B9FDF5}"/>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23888D5-84D4-4A06-B1E2-E719F0E4E5FE}"/>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DB18C2A6-AFD1-4507-904F-582C254193C5}"/>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4DC2759-A5B0-4C82-A058-B9B82A6C0F22}"/>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4168EDD-DEEF-4F70-B2FC-8A418628330E}"/>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4329CB-C372-4B75-B5B9-17B70759B3D0}"/>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F4DDDA-BD55-46D7-A8C6-1CF772788672}"/>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0E7C92-3B61-47B4-B6AB-8DD1249DAA65}"/>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BEF8BE-FB9B-4A9C-AA70-4F61C1D3D957}"/>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839471-5B04-4F7B-887B-FDEC2B58809D}"/>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A2222E-ED29-4F47-8A53-F0CD0A288D63}"/>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E43CD4-985E-4184-99DC-3C6CC7CCA456}"/>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40F3A94-062E-4DA5-AD4C-5E14334992FD}"/>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263A06-94E3-4EBB-9F74-0DA4ADDC1FC7}"/>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3BF60-2AAF-4832-A46D-733EC7D4E311}"/>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F3512-74BA-4623-9892-04949A13D0B5}"/>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8DE534-AA60-4586-A41C-DCAEC9C9CA7A}"/>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7D84AFF2-6764-47DB-942B-D5F2EED279F5}"/>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12D0E-3969-4223-9EC9-6E4D22272B94}"/>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B13E440-72D8-4F7E-BD43-6D05B44AF2D7}"/>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B4E2534-ED5B-4B7C-B61A-902071F9D77F}"/>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76C141-D66A-4301-B2AC-6CC1ACDDAA01}"/>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82AEAE-3732-4C21-959D-84ED57B2E01D}"/>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127EA711-2784-4EB0-9479-6D95875D0AD2}"/>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90B1289-A190-4D0C-8BA2-7BB93B098334}"/>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0798AE7-D40B-46E0-A3EA-21D692D36215}"/>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1BF2ABB-E1E4-4D32-ADFE-C63374F2E810}"/>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105D6CC-80E9-4B8C-9602-8E77EDC20C25}"/>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75C9B63-212D-4AD5-9ABB-12E8DC6DD9ED}"/>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47FC10C-D920-4C00-8A6B-403C1BB4D171}"/>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D9A7648-9293-429A-8B7D-396DD3CC2058}"/>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BE598811-80D3-4CF2-922E-8B2E4698AE27}"/>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DA299A33-CE8C-4602-AF1E-07A432C7C4A0}"/>
                </a:ext>
              </a:extLst>
            </p:cNvPr>
            <p:cNvCxnSpPr>
              <a:cxnSpLocks/>
            </p:cNvCxnSpPr>
            <p:nvPr/>
          </p:nvCxnSpPr>
          <p:spPr>
            <a:xfrm>
              <a:off x="9375839" y="2838501"/>
              <a:ext cx="0" cy="688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EE10B1B-B9E1-4426-9480-E43A6CE22F91}"/>
                </a:ext>
              </a:extLst>
            </p:cNvPr>
            <p:cNvGrpSpPr/>
            <p:nvPr/>
          </p:nvGrpSpPr>
          <p:grpSpPr>
            <a:xfrm>
              <a:off x="8449012" y="3543517"/>
              <a:ext cx="1933153" cy="2425591"/>
              <a:chOff x="4869259" y="3590456"/>
              <a:chExt cx="2539000" cy="3150358"/>
            </a:xfrm>
          </p:grpSpPr>
          <p:pic>
            <p:nvPicPr>
              <p:cNvPr id="8" name="Picture 7">
                <a:extLst>
                  <a:ext uri="{FF2B5EF4-FFF2-40B4-BE49-F238E27FC236}">
                    <a16:creationId xmlns:a16="http://schemas.microsoft.com/office/drawing/2014/main" id="{9813785C-28CB-430E-B93B-291F47A5B6C9}"/>
                  </a:ext>
                </a:extLst>
              </p:cNvPr>
              <p:cNvPicPr>
                <a:picLocks noChangeAspect="1"/>
              </p:cNvPicPr>
              <p:nvPr/>
            </p:nvPicPr>
            <p:blipFill>
              <a:blip r:embed="rId2"/>
              <a:stretch>
                <a:fillRect/>
              </a:stretch>
            </p:blipFill>
            <p:spPr>
              <a:xfrm>
                <a:off x="4869259" y="3590456"/>
                <a:ext cx="2475371" cy="1561388"/>
              </a:xfrm>
              <a:prstGeom prst="rect">
                <a:avLst/>
              </a:prstGeom>
            </p:spPr>
          </p:pic>
          <p:sp>
            <p:nvSpPr>
              <p:cNvPr id="9" name="Right Bracket 8">
                <a:extLst>
                  <a:ext uri="{FF2B5EF4-FFF2-40B4-BE49-F238E27FC236}">
                    <a16:creationId xmlns:a16="http://schemas.microsoft.com/office/drawing/2014/main" id="{252F123E-20BE-409D-895F-F49726CA0B45}"/>
                  </a:ext>
                </a:extLst>
              </p:cNvPr>
              <p:cNvSpPr/>
              <p:nvPr/>
            </p:nvSpPr>
            <p:spPr>
              <a:xfrm rot="5400000">
                <a:off x="5031624" y="5100548"/>
                <a:ext cx="87677" cy="364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40F1218E-EB5F-4DB5-88CC-97A1D0D3610B}"/>
                  </a:ext>
                </a:extLst>
              </p:cNvPr>
              <p:cNvSpPr/>
              <p:nvPr/>
            </p:nvSpPr>
            <p:spPr>
              <a:xfrm rot="5400000">
                <a:off x="5132044"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9B0818E6-C903-4D1C-892A-C50994966137}"/>
                  </a:ext>
                </a:extLst>
              </p:cNvPr>
              <p:cNvSpPr/>
              <p:nvPr/>
            </p:nvSpPr>
            <p:spPr>
              <a:xfrm rot="5400000">
                <a:off x="5704940"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ket 11">
                <a:extLst>
                  <a:ext uri="{FF2B5EF4-FFF2-40B4-BE49-F238E27FC236}">
                    <a16:creationId xmlns:a16="http://schemas.microsoft.com/office/drawing/2014/main" id="{00F306D3-F74E-45FC-B768-72DF79FC5C13}"/>
                  </a:ext>
                </a:extLst>
              </p:cNvPr>
              <p:cNvSpPr/>
              <p:nvPr/>
            </p:nvSpPr>
            <p:spPr>
              <a:xfrm rot="5400000">
                <a:off x="6536258" y="5195687"/>
                <a:ext cx="107268" cy="15436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F8CFFD3A-EF8C-42EF-A844-F60F4BA69E37}"/>
                  </a:ext>
                </a:extLst>
              </p:cNvPr>
              <p:cNvSpPr/>
              <p:nvPr/>
            </p:nvSpPr>
            <p:spPr>
              <a:xfrm rot="5400000">
                <a:off x="6790770" y="5117973"/>
                <a:ext cx="87678" cy="3293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7F619F-2425-4A87-BE23-C693EE55B534}"/>
                  </a:ext>
                </a:extLst>
              </p:cNvPr>
              <p:cNvCxnSpPr>
                <a:cxnSpLocks/>
              </p:cNvCxnSpPr>
              <p:nvPr/>
            </p:nvCxnSpPr>
            <p:spPr>
              <a:xfrm>
                <a:off x="5069279" y="5326499"/>
                <a:ext cx="332624" cy="288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8BDD00-BD85-4AD7-BE40-DFB275C65054}"/>
                  </a:ext>
                </a:extLst>
              </p:cNvPr>
              <p:cNvCxnSpPr>
                <a:cxnSpLocks/>
              </p:cNvCxnSpPr>
              <p:nvPr/>
            </p:nvCxnSpPr>
            <p:spPr>
              <a:xfrm flipH="1">
                <a:off x="6298970" y="5326498"/>
                <a:ext cx="276321" cy="284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5B1D-B248-4FF3-A118-AD720F334AA9}"/>
                  </a:ext>
                </a:extLst>
              </p:cNvPr>
              <p:cNvCxnSpPr>
                <a:cxnSpLocks/>
              </p:cNvCxnSpPr>
              <p:nvPr/>
            </p:nvCxnSpPr>
            <p:spPr>
              <a:xfrm flipH="1">
                <a:off x="6633703" y="5323605"/>
                <a:ext cx="195930" cy="287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03A9B1-057A-45AB-9A1A-14845D314FAF}"/>
                  </a:ext>
                </a:extLst>
              </p:cNvPr>
              <p:cNvSpPr txBox="1"/>
              <p:nvPr/>
            </p:nvSpPr>
            <p:spPr>
              <a:xfrm>
                <a:off x="5069279" y="5536455"/>
                <a:ext cx="2338980" cy="439714"/>
              </a:xfrm>
              <a:prstGeom prst="rect">
                <a:avLst/>
              </a:prstGeom>
              <a:noFill/>
            </p:spPr>
            <p:txBody>
              <a:bodyPr wrap="square" rtlCol="0">
                <a:spAutoFit/>
              </a:bodyPr>
              <a:lstStyle/>
              <a:p>
                <a:r>
                  <a:rPr lang="en-US" sz="1600" dirty="0"/>
                  <a:t>Feature Width</a:t>
                </a:r>
              </a:p>
            </p:txBody>
          </p:sp>
          <p:sp>
            <p:nvSpPr>
              <p:cNvPr id="18" name="Right Bracket 17">
                <a:extLst>
                  <a:ext uri="{FF2B5EF4-FFF2-40B4-BE49-F238E27FC236}">
                    <a16:creationId xmlns:a16="http://schemas.microsoft.com/office/drawing/2014/main" id="{0F3CB9A3-70CA-4FEA-9735-BAC4A1AA1993}"/>
                  </a:ext>
                </a:extLst>
              </p:cNvPr>
              <p:cNvSpPr/>
              <p:nvPr/>
            </p:nvSpPr>
            <p:spPr>
              <a:xfrm rot="5400000">
                <a:off x="6283448"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3831073C-5173-4CBF-A4B9-9D40B95A1BC9}"/>
                  </a:ext>
                </a:extLst>
              </p:cNvPr>
              <p:cNvSpPr/>
              <p:nvPr/>
            </p:nvSpPr>
            <p:spPr>
              <a:xfrm rot="5400000">
                <a:off x="6854521"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1335516-910B-4FEF-A7D7-415D4A5A80DA}"/>
                  </a:ext>
                </a:extLst>
              </p:cNvPr>
              <p:cNvCxnSpPr>
                <a:cxnSpLocks/>
              </p:cNvCxnSpPr>
              <p:nvPr/>
            </p:nvCxnSpPr>
            <p:spPr>
              <a:xfrm flipH="1">
                <a:off x="6521985" y="6035764"/>
                <a:ext cx="387202" cy="308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E3526B-B56E-4CE2-BD16-440A7C0772FF}"/>
                  </a:ext>
                </a:extLst>
              </p:cNvPr>
              <p:cNvCxnSpPr>
                <a:cxnSpLocks/>
              </p:cNvCxnSpPr>
              <p:nvPr/>
            </p:nvCxnSpPr>
            <p:spPr>
              <a:xfrm flipH="1">
                <a:off x="6212982" y="6026864"/>
                <a:ext cx="116800" cy="31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4EE590-FAED-46A8-A3B3-34CC6A144534}"/>
                  </a:ext>
                </a:extLst>
              </p:cNvPr>
              <p:cNvCxnSpPr>
                <a:cxnSpLocks/>
              </p:cNvCxnSpPr>
              <p:nvPr/>
            </p:nvCxnSpPr>
            <p:spPr>
              <a:xfrm>
                <a:off x="5721713" y="6030590"/>
                <a:ext cx="91228" cy="313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1F55DB-9099-4A28-967D-787A5F79E88C}"/>
                  </a:ext>
                </a:extLst>
              </p:cNvPr>
              <p:cNvCxnSpPr>
                <a:cxnSpLocks/>
              </p:cNvCxnSpPr>
              <p:nvPr/>
            </p:nvCxnSpPr>
            <p:spPr>
              <a:xfrm>
                <a:off x="5170233" y="6026057"/>
                <a:ext cx="346245" cy="317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566A51-291C-49D8-886F-C32477A14CC9}"/>
                  </a:ext>
                </a:extLst>
              </p:cNvPr>
              <p:cNvSpPr txBox="1"/>
              <p:nvPr/>
            </p:nvSpPr>
            <p:spPr>
              <a:xfrm>
                <a:off x="5300350" y="6301100"/>
                <a:ext cx="1759198" cy="439714"/>
              </a:xfrm>
              <a:prstGeom prst="rect">
                <a:avLst/>
              </a:prstGeom>
              <a:noFill/>
            </p:spPr>
            <p:txBody>
              <a:bodyPr wrap="square" rtlCol="0">
                <a:spAutoFit/>
              </a:bodyPr>
              <a:lstStyle/>
              <a:p>
                <a:r>
                  <a:rPr lang="en-US" sz="1600" dirty="0"/>
                  <a:t>Bin Width</a:t>
                </a:r>
              </a:p>
            </p:txBody>
          </p:sp>
        </p:grpSp>
      </p:grpSp>
    </p:spTree>
    <p:extLst>
      <p:ext uri="{BB962C8B-B14F-4D97-AF65-F5344CB8AC3E}">
        <p14:creationId xmlns:p14="http://schemas.microsoft.com/office/powerpoint/2010/main" val="860295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815-0D0B-4D19-92BA-44B45244B5B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2B5998-AEAE-40BB-BA43-AD434E5FDAC1}"/>
              </a:ext>
            </a:extLst>
          </p:cNvPr>
          <p:cNvSpPr>
            <a:spLocks noGrp="1"/>
          </p:cNvSpPr>
          <p:nvPr>
            <p:ph idx="1"/>
          </p:nvPr>
        </p:nvSpPr>
        <p:spPr/>
        <p:txBody>
          <a:bodyPr>
            <a:normAutofit lnSpcReduction="10000"/>
          </a:bodyPr>
          <a:lstStyle/>
          <a:p>
            <a:r>
              <a:rPr lang="en-US" dirty="0"/>
              <a:t>Spatial organization of the human genome</a:t>
            </a:r>
          </a:p>
          <a:p>
            <a:pPr lvl="1"/>
            <a:r>
              <a:rPr lang="en-US" dirty="0"/>
              <a:t>Topologically associated domains (TADs)</a:t>
            </a:r>
          </a:p>
          <a:p>
            <a:pPr lvl="1"/>
            <a:r>
              <a:rPr lang="en-US" dirty="0"/>
              <a:t>Epigenomics</a:t>
            </a:r>
          </a:p>
          <a:p>
            <a:pPr marL="228600" lvl="1"/>
            <a:r>
              <a:rPr lang="en-US" sz="2800" dirty="0"/>
              <a:t>Addressing data irregularities and characteristics</a:t>
            </a:r>
          </a:p>
          <a:p>
            <a:pPr marL="685800" lvl="2"/>
            <a:r>
              <a:rPr lang="en-US" sz="2400" dirty="0"/>
              <a:t>Establishing relationships between annotations and TADs</a:t>
            </a:r>
          </a:p>
          <a:p>
            <a:pPr marL="685800" lvl="2"/>
            <a:r>
              <a:rPr lang="en-US" sz="2400" dirty="0"/>
              <a:t>Class imbalance issues</a:t>
            </a:r>
          </a:p>
          <a:p>
            <a:pPr marL="230188" lvl="1"/>
            <a:r>
              <a:rPr lang="en-US" sz="2800" dirty="0"/>
              <a:t>Predictive Modelling</a:t>
            </a:r>
          </a:p>
          <a:p>
            <a:pPr marL="687388" lvl="2"/>
            <a:r>
              <a:rPr lang="en-US" sz="2400" dirty="0"/>
              <a:t>Suitable performance metrics</a:t>
            </a:r>
          </a:p>
          <a:p>
            <a:pPr marL="687388" lvl="2"/>
            <a:r>
              <a:rPr lang="en-US" sz="2400" dirty="0"/>
              <a:t>Identifying most informative features</a:t>
            </a:r>
          </a:p>
          <a:p>
            <a:pPr marL="228600" lvl="2"/>
            <a:r>
              <a:rPr lang="en-US" sz="2800" dirty="0"/>
              <a:t>Conclusions</a:t>
            </a:r>
          </a:p>
          <a:p>
            <a:pPr marL="685800" lvl="3"/>
            <a:r>
              <a:rPr lang="en-US" sz="2600" dirty="0"/>
              <a:t>Future Work</a:t>
            </a:r>
          </a:p>
          <a:p>
            <a:pPr marL="230188" lvl="2"/>
            <a:endParaRPr lang="en-US" sz="2800" dirty="0"/>
          </a:p>
        </p:txBody>
      </p:sp>
    </p:spTree>
    <p:extLst>
      <p:ext uri="{BB962C8B-B14F-4D97-AF65-F5344CB8AC3E}">
        <p14:creationId xmlns:p14="http://schemas.microsoft.com/office/powerpoint/2010/main" val="6058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0BA8-8BD0-4F0A-AA78-3C06BEA04D21}"/>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CBD28701-D163-4F5E-A2F0-990273E54245}"/>
              </a:ext>
            </a:extLst>
          </p:cNvPr>
          <p:cNvSpPr>
            <a:spLocks noGrp="1"/>
          </p:cNvSpPr>
          <p:nvPr>
            <p:ph idx="1"/>
          </p:nvPr>
        </p:nvSpPr>
        <p:spPr>
          <a:xfrm>
            <a:off x="838200" y="1825625"/>
            <a:ext cx="5257800" cy="4351338"/>
          </a:xfrm>
        </p:spPr>
        <p:txBody>
          <a:bodyPr/>
          <a:lstStyle/>
          <a:p>
            <a:r>
              <a:rPr lang="en-US" dirty="0"/>
              <a:t>Log</a:t>
            </a:r>
            <a:r>
              <a:rPr lang="en-US" baseline="-25000" dirty="0"/>
              <a:t>2 </a:t>
            </a:r>
            <a:r>
              <a:rPr lang="en-US" dirty="0"/>
              <a:t>Distance</a:t>
            </a:r>
          </a:p>
        </p:txBody>
      </p:sp>
      <p:grpSp>
        <p:nvGrpSpPr>
          <p:cNvPr id="4" name="Group 3">
            <a:extLst>
              <a:ext uri="{FF2B5EF4-FFF2-40B4-BE49-F238E27FC236}">
                <a16:creationId xmlns:a16="http://schemas.microsoft.com/office/drawing/2014/main" id="{63FFCE96-D5A8-4CC5-BCCD-AE750E77A216}"/>
              </a:ext>
            </a:extLst>
          </p:cNvPr>
          <p:cNvGrpSpPr/>
          <p:nvPr/>
        </p:nvGrpSpPr>
        <p:grpSpPr>
          <a:xfrm>
            <a:off x="6669688" y="1864930"/>
            <a:ext cx="5257801" cy="4366809"/>
            <a:chOff x="2856966" y="139701"/>
            <a:chExt cx="6478067" cy="5709273"/>
          </a:xfrm>
        </p:grpSpPr>
        <p:grpSp>
          <p:nvGrpSpPr>
            <p:cNvPr id="5" name="Group 4">
              <a:extLst>
                <a:ext uri="{FF2B5EF4-FFF2-40B4-BE49-F238E27FC236}">
                  <a16:creationId xmlns:a16="http://schemas.microsoft.com/office/drawing/2014/main" id="{899452D7-1DE0-479C-8417-D52D9A44466E}"/>
                </a:ext>
              </a:extLst>
            </p:cNvPr>
            <p:cNvGrpSpPr/>
            <p:nvPr/>
          </p:nvGrpSpPr>
          <p:grpSpPr>
            <a:xfrm>
              <a:off x="2856966" y="139701"/>
              <a:ext cx="6478067" cy="1869076"/>
              <a:chOff x="2437333" y="1650059"/>
              <a:chExt cx="7516178" cy="2238318"/>
            </a:xfrm>
          </p:grpSpPr>
          <p:grpSp>
            <p:nvGrpSpPr>
              <p:cNvPr id="29" name="Group 28">
                <a:extLst>
                  <a:ext uri="{FF2B5EF4-FFF2-40B4-BE49-F238E27FC236}">
                    <a16:creationId xmlns:a16="http://schemas.microsoft.com/office/drawing/2014/main" id="{D2B08A9B-7E48-4D50-A562-3736E89D17B7}"/>
                  </a:ext>
                </a:extLst>
              </p:cNvPr>
              <p:cNvGrpSpPr/>
              <p:nvPr/>
            </p:nvGrpSpPr>
            <p:grpSpPr>
              <a:xfrm>
                <a:off x="2437333" y="1650059"/>
                <a:ext cx="7516178" cy="2238318"/>
                <a:chOff x="2437333" y="1650059"/>
                <a:chExt cx="7516178" cy="2238318"/>
              </a:xfrm>
            </p:grpSpPr>
            <p:cxnSp>
              <p:nvCxnSpPr>
                <p:cNvPr id="31" name="Straight Connector 30">
                  <a:extLst>
                    <a:ext uri="{FF2B5EF4-FFF2-40B4-BE49-F238E27FC236}">
                      <a16:creationId xmlns:a16="http://schemas.microsoft.com/office/drawing/2014/main" id="{B7E02B5E-1CF8-42F2-ADA0-06DFEA266BD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C1DA9FC-2BE2-4526-85D7-12AEA2D5E2FE}"/>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E3A467-BC00-44B2-A092-36497DC162C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3F842978-8A80-47D1-B4D1-23E0266A017D}"/>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5C805CA-9F92-4AE9-A298-5B6C3CF7D4BD}"/>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9BD4CB31-EF26-4F82-AAF9-03F01196A76C}"/>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41A35A-8664-4C5F-8167-A205A9B925AD}"/>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B0693-3631-4B24-A752-163431F6DEA9}"/>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65D79B-D740-46BA-87BF-7789182A256F}"/>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F2CA15-61C0-4D66-9A52-679C3462DD58}"/>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EFAE9D-6319-4DCC-8A7C-A44E23B0E907}"/>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2AC976-9D23-49FE-98D9-0CCA0BC32932}"/>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E9736C-2053-4C4A-93F4-422707084F9F}"/>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058390-7918-4F90-AE4B-48C0587C7769}"/>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B38B99-797B-4438-BB73-817606066FC6}"/>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F0A1-3662-4C01-9219-FCFBCF3DA899}"/>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AFBC3-D107-4BD7-BE14-E9FD2F7475E6}"/>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A0E7AD-770F-4AA6-8F4A-CF539D83059E}"/>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9" name="Flowchart: Connector 48">
                  <a:extLst>
                    <a:ext uri="{FF2B5EF4-FFF2-40B4-BE49-F238E27FC236}">
                      <a16:creationId xmlns:a16="http://schemas.microsoft.com/office/drawing/2014/main" id="{3A5E42AB-8CF9-43B8-B501-63E62CCFAF73}"/>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81A3016E-6F34-4D01-B86C-0F8EB24D61F7}"/>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5E6E7C27-C5F3-4817-A900-55F4CA475F92}"/>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29B4703-C8BF-4C6C-9D6F-DE48EA57809C}"/>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3B53E1A-5C92-4D06-9DE7-2B192CB71D3A}"/>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6C0196-11E4-42FA-B11D-8F4261246F85}"/>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9BA9C14A-6573-4D09-A6A0-3574C656B341}"/>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7C205E4-E9C6-4769-AFA7-8B11A584FB1A}"/>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B180481-1F8A-4655-A53A-DD441D3320C6}"/>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2812A56-FADE-480E-9694-E177A9750DCC}"/>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F4E7974-FD9D-42E6-B7C9-5BFE0EE26AE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2D57E12-E2BE-46CB-B071-C372A3EE21EE}"/>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9828C11-F5FA-42B2-9198-27C02ACF685D}"/>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FBD41B-DCDD-4FA6-AF0B-7B7F4B3C611F}"/>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DAC4C138-B436-4063-B6C6-2CD26ABA5F6D}"/>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4FC75D5E-890B-4117-963F-0EF27628EB5C}"/>
                </a:ext>
              </a:extLst>
            </p:cNvPr>
            <p:cNvCxnSpPr>
              <a:cxnSpLocks/>
            </p:cNvCxnSpPr>
            <p:nvPr/>
          </p:nvCxnSpPr>
          <p:spPr>
            <a:xfrm>
              <a:off x="6122399" y="1998297"/>
              <a:ext cx="0" cy="8940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284E213-0D46-417D-8A6E-93D4DFD04685}"/>
                </a:ext>
              </a:extLst>
            </p:cNvPr>
            <p:cNvGrpSpPr/>
            <p:nvPr/>
          </p:nvGrpSpPr>
          <p:grpSpPr>
            <a:xfrm>
              <a:off x="4891018" y="3012537"/>
              <a:ext cx="2488056" cy="2836437"/>
              <a:chOff x="9189642" y="3590456"/>
              <a:chExt cx="2488056" cy="2836437"/>
            </a:xfrm>
          </p:grpSpPr>
          <p:cxnSp>
            <p:nvCxnSpPr>
              <p:cNvPr id="8" name="Straight Connector 7">
                <a:extLst>
                  <a:ext uri="{FF2B5EF4-FFF2-40B4-BE49-F238E27FC236}">
                    <a16:creationId xmlns:a16="http://schemas.microsoft.com/office/drawing/2014/main" id="{2D02DD51-C715-430A-B83C-9E43BC155246}"/>
                  </a:ext>
                </a:extLst>
              </p:cNvPr>
              <p:cNvCxnSpPr>
                <a:cxnSpLocks/>
              </p:cNvCxnSpPr>
              <p:nvPr/>
            </p:nvCxnSpPr>
            <p:spPr>
              <a:xfrm>
                <a:off x="9354037" y="5219231"/>
                <a:ext cx="0" cy="2190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9097A5-736F-4FBD-BEBA-44FF1BC7A36F}"/>
                  </a:ext>
                </a:extLst>
              </p:cNvPr>
              <p:cNvCxnSpPr>
                <a:cxnSpLocks/>
              </p:cNvCxnSpPr>
              <p:nvPr/>
            </p:nvCxnSpPr>
            <p:spPr>
              <a:xfrm flipH="1">
                <a:off x="11146334" y="5238821"/>
                <a:ext cx="2" cy="2095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D6CDE6B-91B2-4963-90F8-547BBA07642D}"/>
                  </a:ext>
                </a:extLst>
              </p:cNvPr>
              <p:cNvGrpSpPr/>
              <p:nvPr/>
            </p:nvGrpSpPr>
            <p:grpSpPr>
              <a:xfrm>
                <a:off x="9339259" y="5497261"/>
                <a:ext cx="1958024" cy="56044"/>
                <a:chOff x="9246031" y="5217079"/>
                <a:chExt cx="1958024" cy="56044"/>
              </a:xfrm>
            </p:grpSpPr>
            <p:sp>
              <p:nvSpPr>
                <p:cNvPr id="25" name="Right Bracket 24">
                  <a:extLst>
                    <a:ext uri="{FF2B5EF4-FFF2-40B4-BE49-F238E27FC236}">
                      <a16:creationId xmlns:a16="http://schemas.microsoft.com/office/drawing/2014/main" id="{A844C5F5-47CC-49A2-8BDC-DF631514326B}"/>
                    </a:ext>
                  </a:extLst>
                </p:cNvPr>
                <p:cNvSpPr/>
                <p:nvPr/>
              </p:nvSpPr>
              <p:spPr>
                <a:xfrm rot="5400000">
                  <a:off x="9294031" y="5171701"/>
                  <a:ext cx="53423" cy="149421"/>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D89D86C7-B5F3-4F76-BEE0-CD4425751F8E}"/>
                    </a:ext>
                  </a:extLst>
                </p:cNvPr>
                <p:cNvSpPr/>
                <p:nvPr/>
              </p:nvSpPr>
              <p:spPr>
                <a:xfrm rot="5400000">
                  <a:off x="9577879" y="4887851"/>
                  <a:ext cx="53423" cy="7171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CFB8A22D-AF1C-441A-9652-EA009876BAA3}"/>
                    </a:ext>
                  </a:extLst>
                </p:cNvPr>
                <p:cNvSpPr/>
                <p:nvPr/>
              </p:nvSpPr>
              <p:spPr>
                <a:xfrm rot="5400000">
                  <a:off x="10810517" y="5029002"/>
                  <a:ext cx="50801" cy="43743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ket 27">
                  <a:extLst>
                    <a:ext uri="{FF2B5EF4-FFF2-40B4-BE49-F238E27FC236}">
                      <a16:creationId xmlns:a16="http://schemas.microsoft.com/office/drawing/2014/main" id="{FCAB8A8B-84EC-4F22-AA5D-F3E27CAC43EE}"/>
                    </a:ext>
                  </a:extLst>
                </p:cNvPr>
                <p:cNvSpPr/>
                <p:nvPr/>
              </p:nvSpPr>
              <p:spPr>
                <a:xfrm rot="5400000">
                  <a:off x="11101324" y="5170391"/>
                  <a:ext cx="56044" cy="1494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56F8FD2D-EBF4-45B2-923D-02777B15E333}"/>
                  </a:ext>
                </a:extLst>
              </p:cNvPr>
              <p:cNvCxnSpPr>
                <a:cxnSpLocks/>
              </p:cNvCxnSpPr>
              <p:nvPr/>
            </p:nvCxnSpPr>
            <p:spPr>
              <a:xfrm>
                <a:off x="9220832"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2EACBB-5754-4556-92DF-5A3A61AE8542}"/>
                  </a:ext>
                </a:extLst>
              </p:cNvPr>
              <p:cNvCxnSpPr>
                <a:cxnSpLocks/>
              </p:cNvCxnSpPr>
              <p:nvPr/>
            </p:nvCxnSpPr>
            <p:spPr>
              <a:xfrm>
                <a:off x="98209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C60E1D-FDF9-42CF-AF7A-FCB146AFDD4C}"/>
                  </a:ext>
                </a:extLst>
              </p:cNvPr>
              <p:cNvCxnSpPr>
                <a:cxnSpLocks/>
              </p:cNvCxnSpPr>
              <p:nvPr/>
            </p:nvCxnSpPr>
            <p:spPr>
              <a:xfrm>
                <a:off x="1042732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C3EC5B-9C89-4A9A-99F2-0B60BD212561}"/>
                  </a:ext>
                </a:extLst>
              </p:cNvPr>
              <p:cNvCxnSpPr>
                <a:cxnSpLocks/>
              </p:cNvCxnSpPr>
              <p:nvPr/>
            </p:nvCxnSpPr>
            <p:spPr>
              <a:xfrm>
                <a:off x="110020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4172A-C8A8-4C3B-BD51-AB3B9A8011ED}"/>
                  </a:ext>
                </a:extLst>
              </p:cNvPr>
              <p:cNvCxnSpPr>
                <a:cxnSpLocks/>
              </p:cNvCxnSpPr>
              <p:nvPr/>
            </p:nvCxnSpPr>
            <p:spPr>
              <a:xfrm>
                <a:off x="1159255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1A7591F-E711-40E1-949A-333133422314}"/>
                  </a:ext>
                </a:extLst>
              </p:cNvPr>
              <p:cNvPicPr>
                <a:picLocks noChangeAspect="1"/>
              </p:cNvPicPr>
              <p:nvPr/>
            </p:nvPicPr>
            <p:blipFill>
              <a:blip r:embed="rId2"/>
              <a:stretch>
                <a:fillRect/>
              </a:stretch>
            </p:blipFill>
            <p:spPr>
              <a:xfrm>
                <a:off x="9189642" y="3590456"/>
                <a:ext cx="2475371" cy="1561388"/>
              </a:xfrm>
              <a:prstGeom prst="rect">
                <a:avLst/>
              </a:prstGeom>
            </p:spPr>
          </p:pic>
          <p:cxnSp>
            <p:nvCxnSpPr>
              <p:cNvPr id="17" name="Straight Arrow Connector 16">
                <a:extLst>
                  <a:ext uri="{FF2B5EF4-FFF2-40B4-BE49-F238E27FC236}">
                    <a16:creationId xmlns:a16="http://schemas.microsoft.com/office/drawing/2014/main" id="{AF65133C-F62B-4E6D-8753-671F53BD3247}"/>
                  </a:ext>
                </a:extLst>
              </p:cNvPr>
              <p:cNvCxnSpPr>
                <a:cxnSpLocks/>
              </p:cNvCxnSpPr>
              <p:nvPr/>
            </p:nvCxnSpPr>
            <p:spPr>
              <a:xfrm>
                <a:off x="9412869" y="5553303"/>
                <a:ext cx="36375" cy="348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DB3FD0-231B-41E6-80D6-0AC9C94E4B42}"/>
                  </a:ext>
                </a:extLst>
              </p:cNvPr>
              <p:cNvCxnSpPr>
                <a:cxnSpLocks/>
              </p:cNvCxnSpPr>
              <p:nvPr/>
            </p:nvCxnSpPr>
            <p:spPr>
              <a:xfrm>
                <a:off x="9737564" y="5553304"/>
                <a:ext cx="274148" cy="34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06F1E-B02D-4549-9263-2B517D8AFDA6}"/>
                  </a:ext>
                </a:extLst>
              </p:cNvPr>
              <p:cNvCxnSpPr>
                <a:cxnSpLocks/>
                <a:endCxn id="23" idx="0"/>
              </p:cNvCxnSpPr>
              <p:nvPr/>
            </p:nvCxnSpPr>
            <p:spPr>
              <a:xfrm flipH="1">
                <a:off x="10774007" y="5553304"/>
                <a:ext cx="169589" cy="337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0F325C-6987-4D6F-ABE7-FA6D73C3853F}"/>
                  </a:ext>
                </a:extLst>
              </p:cNvPr>
              <p:cNvCxnSpPr>
                <a:cxnSpLocks/>
                <a:endCxn id="24" idx="0"/>
              </p:cNvCxnSpPr>
              <p:nvPr/>
            </p:nvCxnSpPr>
            <p:spPr>
              <a:xfrm>
                <a:off x="11223003" y="5553304"/>
                <a:ext cx="163159" cy="350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82CF9-9033-460C-A964-2E1C7B7C4FD0}"/>
                  </a:ext>
                </a:extLst>
              </p:cNvPr>
              <p:cNvSpPr txBox="1"/>
              <p:nvPr/>
            </p:nvSpPr>
            <p:spPr>
              <a:xfrm>
                <a:off x="9316907" y="5890872"/>
                <a:ext cx="583073" cy="523114"/>
              </a:xfrm>
              <a:prstGeom prst="rect">
                <a:avLst/>
              </a:prstGeom>
              <a:noFill/>
            </p:spPr>
            <p:txBody>
              <a:bodyPr wrap="square" rtlCol="0">
                <a:spAutoFit/>
              </a:bodyPr>
              <a:lstStyle/>
              <a:p>
                <a:r>
                  <a:rPr lang="en-US" sz="2000" dirty="0"/>
                  <a:t>D</a:t>
                </a:r>
                <a:r>
                  <a:rPr lang="en-US" sz="2000" baseline="-25000" dirty="0"/>
                  <a:t>1</a:t>
                </a:r>
                <a:endParaRPr lang="en-US" sz="1400" baseline="-25000" dirty="0"/>
              </a:p>
            </p:txBody>
          </p:sp>
          <p:sp>
            <p:nvSpPr>
              <p:cNvPr id="22" name="TextBox 21">
                <a:extLst>
                  <a:ext uri="{FF2B5EF4-FFF2-40B4-BE49-F238E27FC236}">
                    <a16:creationId xmlns:a16="http://schemas.microsoft.com/office/drawing/2014/main" id="{FB0E2953-643D-4526-9909-932413F5F446}"/>
                  </a:ext>
                </a:extLst>
              </p:cNvPr>
              <p:cNvSpPr txBox="1"/>
              <p:nvPr/>
            </p:nvSpPr>
            <p:spPr>
              <a:xfrm>
                <a:off x="9929186" y="5890872"/>
                <a:ext cx="673074" cy="523114"/>
              </a:xfrm>
              <a:prstGeom prst="rect">
                <a:avLst/>
              </a:prstGeom>
              <a:noFill/>
            </p:spPr>
            <p:txBody>
              <a:bodyPr wrap="square" rtlCol="0">
                <a:spAutoFit/>
              </a:bodyPr>
              <a:lstStyle/>
              <a:p>
                <a:r>
                  <a:rPr lang="en-US" sz="2000" dirty="0"/>
                  <a:t>D</a:t>
                </a:r>
                <a:r>
                  <a:rPr lang="en-US" sz="2000" baseline="-25000" dirty="0"/>
                  <a:t>2</a:t>
                </a:r>
                <a:endParaRPr lang="en-US" sz="1400" baseline="-25000" dirty="0"/>
              </a:p>
            </p:txBody>
          </p:sp>
          <p:sp>
            <p:nvSpPr>
              <p:cNvPr id="23" name="TextBox 22">
                <a:extLst>
                  <a:ext uri="{FF2B5EF4-FFF2-40B4-BE49-F238E27FC236}">
                    <a16:creationId xmlns:a16="http://schemas.microsoft.com/office/drawing/2014/main" id="{AACC0134-E982-49EE-8CCC-1943C5318E31}"/>
                  </a:ext>
                </a:extLst>
              </p:cNvPr>
              <p:cNvSpPr txBox="1"/>
              <p:nvPr/>
            </p:nvSpPr>
            <p:spPr>
              <a:xfrm>
                <a:off x="10482387" y="5890872"/>
                <a:ext cx="583240" cy="523114"/>
              </a:xfrm>
              <a:prstGeom prst="rect">
                <a:avLst/>
              </a:prstGeom>
              <a:noFill/>
            </p:spPr>
            <p:txBody>
              <a:bodyPr wrap="square" rtlCol="0">
                <a:spAutoFit/>
              </a:bodyPr>
              <a:lstStyle/>
              <a:p>
                <a:r>
                  <a:rPr lang="en-US" sz="2000" dirty="0"/>
                  <a:t>D</a:t>
                </a:r>
                <a:r>
                  <a:rPr lang="en-US" sz="2000" baseline="-25000" dirty="0"/>
                  <a:t>3</a:t>
                </a:r>
                <a:endParaRPr lang="en-US" sz="1400" baseline="-25000" dirty="0"/>
              </a:p>
            </p:txBody>
          </p:sp>
          <p:sp>
            <p:nvSpPr>
              <p:cNvPr id="24" name="TextBox 23">
                <a:extLst>
                  <a:ext uri="{FF2B5EF4-FFF2-40B4-BE49-F238E27FC236}">
                    <a16:creationId xmlns:a16="http://schemas.microsoft.com/office/drawing/2014/main" id="{579B67A7-2C72-479F-83CC-640005CE8C7E}"/>
                  </a:ext>
                </a:extLst>
              </p:cNvPr>
              <p:cNvSpPr txBox="1"/>
              <p:nvPr/>
            </p:nvSpPr>
            <p:spPr>
              <a:xfrm>
                <a:off x="11094625" y="5903779"/>
                <a:ext cx="583073" cy="523114"/>
              </a:xfrm>
              <a:prstGeom prst="rect">
                <a:avLst/>
              </a:prstGeom>
              <a:noFill/>
            </p:spPr>
            <p:txBody>
              <a:bodyPr wrap="square" rtlCol="0">
                <a:spAutoFit/>
              </a:bodyPr>
              <a:lstStyle/>
              <a:p>
                <a:r>
                  <a:rPr lang="en-US" sz="2000" dirty="0"/>
                  <a:t>D</a:t>
                </a:r>
                <a:r>
                  <a:rPr lang="en-US" sz="2000" baseline="-25000" dirty="0"/>
                  <a:t>4</a:t>
                </a:r>
                <a:endParaRPr lang="en-US" sz="1400" baseline="-25000" dirty="0"/>
              </a:p>
            </p:txBody>
          </p:sp>
        </p:grpSp>
      </p:grpSp>
    </p:spTree>
    <p:extLst>
      <p:ext uri="{BB962C8B-B14F-4D97-AF65-F5344CB8AC3E}">
        <p14:creationId xmlns:p14="http://schemas.microsoft.com/office/powerpoint/2010/main" val="4040250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9637E-E646-4676-86D2-BC881685240A}"/>
              </a:ext>
            </a:extLst>
          </p:cNvPr>
          <p:cNvSpPr>
            <a:spLocks noGrp="1"/>
          </p:cNvSpPr>
          <p:nvPr>
            <p:ph idx="1"/>
          </p:nvPr>
        </p:nvSpPr>
        <p:spPr>
          <a:xfrm>
            <a:off x="838200" y="1892277"/>
            <a:ext cx="5257800" cy="4351338"/>
          </a:xfrm>
        </p:spPr>
        <p:txBody>
          <a:bodyPr/>
          <a:lstStyle/>
          <a:p>
            <a:r>
              <a:rPr lang="en-US" dirty="0"/>
              <a:t>More info</a:t>
            </a:r>
          </a:p>
        </p:txBody>
      </p:sp>
      <p:sp>
        <p:nvSpPr>
          <p:cNvPr id="8" name="Title 7">
            <a:extLst>
              <a:ext uri="{FF2B5EF4-FFF2-40B4-BE49-F238E27FC236}">
                <a16:creationId xmlns:a16="http://schemas.microsoft.com/office/drawing/2014/main" id="{65DDC4F4-B139-42EF-81FA-5FE608D4DC72}"/>
              </a:ext>
            </a:extLst>
          </p:cNvPr>
          <p:cNvSpPr>
            <a:spLocks noGrp="1"/>
          </p:cNvSpPr>
          <p:nvPr>
            <p:ph type="title"/>
          </p:nvPr>
        </p:nvSpPr>
        <p:spPr/>
        <p:txBody>
          <a:bodyPr/>
          <a:lstStyle/>
          <a:p>
            <a:r>
              <a:rPr lang="en-US" dirty="0"/>
              <a:t>Ensemble Framework</a:t>
            </a:r>
          </a:p>
        </p:txBody>
      </p:sp>
      <p:pic>
        <p:nvPicPr>
          <p:cNvPr id="4" name="Picture 3">
            <a:extLst>
              <a:ext uri="{FF2B5EF4-FFF2-40B4-BE49-F238E27FC236}">
                <a16:creationId xmlns:a16="http://schemas.microsoft.com/office/drawing/2014/main" id="{D3F34CD8-15FD-4578-AFB0-B4881EC53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94" y="1892277"/>
            <a:ext cx="5023306" cy="4347659"/>
          </a:xfrm>
          <a:prstGeom prst="rect">
            <a:avLst/>
          </a:prstGeom>
        </p:spPr>
      </p:pic>
    </p:spTree>
    <p:extLst>
      <p:ext uri="{BB962C8B-B14F-4D97-AF65-F5344CB8AC3E}">
        <p14:creationId xmlns:p14="http://schemas.microsoft.com/office/powerpoint/2010/main" val="1605110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AE5C-2170-40BF-8DC0-798146BBDE56}"/>
              </a:ext>
            </a:extLst>
          </p:cNvPr>
          <p:cNvSpPr>
            <a:spLocks noGrp="1"/>
          </p:cNvSpPr>
          <p:nvPr>
            <p:ph type="title"/>
          </p:nvPr>
        </p:nvSpPr>
        <p:spPr/>
        <p:txBody>
          <a:bodyPr/>
          <a:lstStyle/>
          <a:p>
            <a:r>
              <a:rPr lang="en-US" dirty="0"/>
              <a:t>Predicting TAD Boundary Formation</a:t>
            </a:r>
          </a:p>
        </p:txBody>
      </p:sp>
      <p:sp>
        <p:nvSpPr>
          <p:cNvPr id="3" name="Content Placeholder 2">
            <a:extLst>
              <a:ext uri="{FF2B5EF4-FFF2-40B4-BE49-F238E27FC236}">
                <a16:creationId xmlns:a16="http://schemas.microsoft.com/office/drawing/2014/main" id="{8B2B9A01-A1F1-4A6F-99C5-82B7BE97E3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3546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56B1-B89F-4FC1-AA61-01C082DEAEBE}"/>
              </a:ext>
            </a:extLst>
          </p:cNvPr>
          <p:cNvSpPr>
            <a:spLocks noGrp="1"/>
          </p:cNvSpPr>
          <p:nvPr>
            <p:ph type="title"/>
          </p:nvPr>
        </p:nvSpPr>
        <p:spPr/>
        <p:txBody>
          <a:bodyPr/>
          <a:lstStyle/>
          <a:p>
            <a:r>
              <a:rPr lang="en-US" dirty="0"/>
              <a:t>Final Model Assessment and Performance</a:t>
            </a:r>
          </a:p>
        </p:txBody>
      </p:sp>
      <p:sp>
        <p:nvSpPr>
          <p:cNvPr id="3" name="Content Placeholder 2">
            <a:extLst>
              <a:ext uri="{FF2B5EF4-FFF2-40B4-BE49-F238E27FC236}">
                <a16:creationId xmlns:a16="http://schemas.microsoft.com/office/drawing/2014/main" id="{19D22EDE-6346-4A2B-89E0-11D0B1590E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9109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AB26-AAA1-42D1-AA0A-C4CB7781CBCD}"/>
              </a:ext>
            </a:extLst>
          </p:cNvPr>
          <p:cNvSpPr>
            <a:spLocks noGrp="1"/>
          </p:cNvSpPr>
          <p:nvPr>
            <p:ph type="title"/>
          </p:nvPr>
        </p:nvSpPr>
        <p:spPr/>
        <p:txBody>
          <a:bodyPr/>
          <a:lstStyle/>
          <a:p>
            <a:r>
              <a:rPr lang="en-US" dirty="0"/>
              <a:t>Complete ensemble comparisons</a:t>
            </a:r>
          </a:p>
        </p:txBody>
      </p:sp>
      <p:sp>
        <p:nvSpPr>
          <p:cNvPr id="3" name="Content Placeholder 2">
            <a:extLst>
              <a:ext uri="{FF2B5EF4-FFF2-40B4-BE49-F238E27FC236}">
                <a16:creationId xmlns:a16="http://schemas.microsoft.com/office/drawing/2014/main" id="{F39EB8BE-C92A-4D8D-AB46-5137E487E35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41052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3D26-1B8C-40E3-9AF0-F106AEA1C5B6}"/>
              </a:ext>
            </a:extLst>
          </p:cNvPr>
          <p:cNvSpPr>
            <a:spLocks noGrp="1"/>
          </p:cNvSpPr>
          <p:nvPr>
            <p:ph type="title"/>
          </p:nvPr>
        </p:nvSpPr>
        <p:spPr/>
        <p:txBody>
          <a:bodyPr/>
          <a:lstStyle/>
          <a:p>
            <a:r>
              <a:rPr lang="en-US" dirty="0"/>
              <a:t>Imbalance Ratios Remained Severe &amp; Consistent Across Resolutions</a:t>
            </a:r>
          </a:p>
        </p:txBody>
      </p:sp>
      <p:sp>
        <p:nvSpPr>
          <p:cNvPr id="3" name="Content Placeholder 2">
            <a:extLst>
              <a:ext uri="{FF2B5EF4-FFF2-40B4-BE49-F238E27FC236}">
                <a16:creationId xmlns:a16="http://schemas.microsoft.com/office/drawing/2014/main" id="{AAB472A1-7FAB-4885-8444-9AB6E9403391}"/>
              </a:ext>
            </a:extLst>
          </p:cNvPr>
          <p:cNvSpPr>
            <a:spLocks noGrp="1"/>
          </p:cNvSpPr>
          <p:nvPr>
            <p:ph idx="1"/>
          </p:nvPr>
        </p:nvSpPr>
        <p:spPr>
          <a:xfrm>
            <a:off x="838200" y="1825625"/>
            <a:ext cx="5257800" cy="4351338"/>
          </a:xfrm>
        </p:spPr>
        <p:txBody>
          <a:bodyPr/>
          <a:lstStyle/>
          <a:p>
            <a:r>
              <a:rPr lang="en-US" dirty="0"/>
              <a:t>More info</a:t>
            </a:r>
          </a:p>
        </p:txBody>
      </p:sp>
      <p:pic>
        <p:nvPicPr>
          <p:cNvPr id="11" name="Picture 10">
            <a:extLst>
              <a:ext uri="{FF2B5EF4-FFF2-40B4-BE49-F238E27FC236}">
                <a16:creationId xmlns:a16="http://schemas.microsoft.com/office/drawing/2014/main" id="{70DA98D8-8C21-42D9-867E-9A8860F9C0D1}"/>
              </a:ext>
            </a:extLst>
          </p:cNvPr>
          <p:cNvPicPr>
            <a:picLocks noChangeAspect="1"/>
          </p:cNvPicPr>
          <p:nvPr/>
        </p:nvPicPr>
        <p:blipFill>
          <a:blip r:embed="rId2"/>
          <a:stretch>
            <a:fillRect/>
          </a:stretch>
        </p:blipFill>
        <p:spPr>
          <a:xfrm>
            <a:off x="7091359" y="1821479"/>
            <a:ext cx="4262441" cy="4351338"/>
          </a:xfrm>
          <a:prstGeom prst="rect">
            <a:avLst/>
          </a:prstGeom>
        </p:spPr>
      </p:pic>
    </p:spTree>
    <p:extLst>
      <p:ext uri="{BB962C8B-B14F-4D97-AF65-F5344CB8AC3E}">
        <p14:creationId xmlns:p14="http://schemas.microsoft.com/office/powerpoint/2010/main" val="843779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6EEA-588C-4691-9C41-D396542359DB}"/>
              </a:ext>
            </a:extLst>
          </p:cNvPr>
          <p:cNvSpPr>
            <a:spLocks noGrp="1"/>
          </p:cNvSpPr>
          <p:nvPr>
            <p:ph type="title"/>
          </p:nvPr>
        </p:nvSpPr>
        <p:spPr/>
        <p:txBody>
          <a:bodyPr>
            <a:normAutofit/>
          </a:bodyPr>
          <a:lstStyle/>
          <a:p>
            <a:r>
              <a:rPr lang="en-US" dirty="0"/>
              <a:t>High Correlations Imply Colocalized Annotations Around TAD Boundaries</a:t>
            </a:r>
          </a:p>
        </p:txBody>
      </p:sp>
      <p:pic>
        <p:nvPicPr>
          <p:cNvPr id="9" name="Content Placeholder 8">
            <a:extLst>
              <a:ext uri="{FF2B5EF4-FFF2-40B4-BE49-F238E27FC236}">
                <a16:creationId xmlns:a16="http://schemas.microsoft.com/office/drawing/2014/main" id="{3DDCC35C-0BA8-4A1C-B434-E22BAB9DB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709" y="1694327"/>
            <a:ext cx="5059091" cy="5109075"/>
          </a:xfrm>
        </p:spPr>
      </p:pic>
      <p:sp>
        <p:nvSpPr>
          <p:cNvPr id="10" name="Rectangle 9">
            <a:extLst>
              <a:ext uri="{FF2B5EF4-FFF2-40B4-BE49-F238E27FC236}">
                <a16:creationId xmlns:a16="http://schemas.microsoft.com/office/drawing/2014/main" id="{6E696D01-33F4-48E8-A89E-307F8817D9C7}"/>
              </a:ext>
            </a:extLst>
          </p:cNvPr>
          <p:cNvSpPr/>
          <p:nvPr/>
        </p:nvSpPr>
        <p:spPr>
          <a:xfrm>
            <a:off x="6648027" y="2109195"/>
            <a:ext cx="276770" cy="281667"/>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Up 11">
            <a:extLst>
              <a:ext uri="{FF2B5EF4-FFF2-40B4-BE49-F238E27FC236}">
                <a16:creationId xmlns:a16="http://schemas.microsoft.com/office/drawing/2014/main" id="{15EE2B1C-92AE-445F-A94E-0A274232BD17}"/>
              </a:ext>
            </a:extLst>
          </p:cNvPr>
          <p:cNvSpPr/>
          <p:nvPr/>
        </p:nvSpPr>
        <p:spPr>
          <a:xfrm rot="10800000">
            <a:off x="2172217" y="2149596"/>
            <a:ext cx="4475810" cy="726686"/>
          </a:xfrm>
          <a:prstGeom prst="bentUpArrow">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797DF0-7985-4E3A-9050-E7FC27612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83" y="2916684"/>
            <a:ext cx="2954337" cy="3009338"/>
          </a:xfrm>
          <a:prstGeom prst="rect">
            <a:avLst/>
          </a:prstGeom>
        </p:spPr>
      </p:pic>
      <p:pic>
        <p:nvPicPr>
          <p:cNvPr id="16" name="Picture 15">
            <a:extLst>
              <a:ext uri="{FF2B5EF4-FFF2-40B4-BE49-F238E27FC236}">
                <a16:creationId xmlns:a16="http://schemas.microsoft.com/office/drawing/2014/main" id="{394CD2F4-56C8-4A82-833E-9ADF0615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058" y="3297049"/>
            <a:ext cx="3365077" cy="3421068"/>
          </a:xfrm>
          <a:prstGeom prst="rect">
            <a:avLst/>
          </a:prstGeom>
        </p:spPr>
      </p:pic>
      <p:sp>
        <p:nvSpPr>
          <p:cNvPr id="17" name="Rectangle 16">
            <a:extLst>
              <a:ext uri="{FF2B5EF4-FFF2-40B4-BE49-F238E27FC236}">
                <a16:creationId xmlns:a16="http://schemas.microsoft.com/office/drawing/2014/main" id="{E1982D63-E3C1-4389-B178-CB3861DEF229}"/>
              </a:ext>
            </a:extLst>
          </p:cNvPr>
          <p:cNvSpPr/>
          <p:nvPr/>
        </p:nvSpPr>
        <p:spPr>
          <a:xfrm>
            <a:off x="8766912" y="4196739"/>
            <a:ext cx="448505" cy="449229"/>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0B8EE67F-C3FA-41E5-AFEE-5A2E31FC9E38}"/>
              </a:ext>
            </a:extLst>
          </p:cNvPr>
          <p:cNvSpPr/>
          <p:nvPr/>
        </p:nvSpPr>
        <p:spPr>
          <a:xfrm rot="5400000" flipV="1">
            <a:off x="7845663" y="4206440"/>
            <a:ext cx="810964" cy="1690019"/>
          </a:xfrm>
          <a:prstGeom prst="bentUpArrow">
            <a:avLst>
              <a:gd name="adj1" fmla="val 25000"/>
              <a:gd name="adj2" fmla="val 26904"/>
              <a:gd name="adj3" fmla="val 25000"/>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226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0552-22C2-4194-A295-86B2A3EFEA67}"/>
              </a:ext>
            </a:extLst>
          </p:cNvPr>
          <p:cNvSpPr>
            <a:spLocks noGrp="1"/>
          </p:cNvSpPr>
          <p:nvPr>
            <p:ph type="title"/>
          </p:nvPr>
        </p:nvSpPr>
        <p:spPr/>
        <p:txBody>
          <a:bodyPr/>
          <a:lstStyle/>
          <a:p>
            <a:r>
              <a:rPr lang="en-US" dirty="0"/>
              <a:t>Class Imbalance Severely Impacts Model Performance Across Resolutions</a:t>
            </a:r>
          </a:p>
        </p:txBody>
      </p:sp>
      <p:sp>
        <p:nvSpPr>
          <p:cNvPr id="3" name="Content Placeholder 2">
            <a:extLst>
              <a:ext uri="{FF2B5EF4-FFF2-40B4-BE49-F238E27FC236}">
                <a16:creationId xmlns:a16="http://schemas.microsoft.com/office/drawing/2014/main" id="{6FA39306-BBEF-4C94-AA75-90A7039E93C2}"/>
              </a:ext>
            </a:extLst>
          </p:cNvPr>
          <p:cNvSpPr>
            <a:spLocks noGrp="1"/>
          </p:cNvSpPr>
          <p:nvPr>
            <p:ph idx="1"/>
          </p:nvPr>
        </p:nvSpPr>
        <p:spPr>
          <a:xfrm>
            <a:off x="838201" y="1825625"/>
            <a:ext cx="4324876" cy="4351338"/>
          </a:xfrm>
        </p:spPr>
        <p:txBody>
          <a:bodyPr/>
          <a:lstStyle/>
          <a:p>
            <a:r>
              <a:rPr lang="en-US" dirty="0"/>
              <a:t>More info</a:t>
            </a:r>
          </a:p>
        </p:txBody>
      </p:sp>
      <p:pic>
        <p:nvPicPr>
          <p:cNvPr id="7" name="Picture 6">
            <a:extLst>
              <a:ext uri="{FF2B5EF4-FFF2-40B4-BE49-F238E27FC236}">
                <a16:creationId xmlns:a16="http://schemas.microsoft.com/office/drawing/2014/main" id="{B4AF859B-1EC2-4E7A-91C0-931A85B973ED}"/>
              </a:ext>
            </a:extLst>
          </p:cNvPr>
          <p:cNvPicPr>
            <a:picLocks noChangeAspect="1"/>
          </p:cNvPicPr>
          <p:nvPr/>
        </p:nvPicPr>
        <p:blipFill>
          <a:blip r:embed="rId2"/>
          <a:stretch>
            <a:fillRect/>
          </a:stretch>
        </p:blipFill>
        <p:spPr>
          <a:xfrm>
            <a:off x="2887206" y="1825624"/>
            <a:ext cx="9177356" cy="4716629"/>
          </a:xfrm>
          <a:prstGeom prst="rect">
            <a:avLst/>
          </a:prstGeom>
        </p:spPr>
      </p:pic>
    </p:spTree>
    <p:extLst>
      <p:ext uri="{BB962C8B-B14F-4D97-AF65-F5344CB8AC3E}">
        <p14:creationId xmlns:p14="http://schemas.microsoft.com/office/powerpoint/2010/main" val="4141299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5ED8-AABD-43D4-9EB5-779BF22C5F67}"/>
              </a:ext>
            </a:extLst>
          </p:cNvPr>
          <p:cNvSpPr>
            <a:spLocks noGrp="1"/>
          </p:cNvSpPr>
          <p:nvPr>
            <p:ph type="title"/>
          </p:nvPr>
        </p:nvSpPr>
        <p:spPr/>
        <p:txBody>
          <a:bodyPr>
            <a:normAutofit/>
          </a:bodyPr>
          <a:lstStyle/>
          <a:p>
            <a:r>
              <a:rPr lang="en-US" dirty="0"/>
              <a:t>Data Re-Sampling Drastically Improves Model Performance</a:t>
            </a:r>
          </a:p>
        </p:txBody>
      </p:sp>
      <p:sp>
        <p:nvSpPr>
          <p:cNvPr id="11" name="Content Placeholder 10">
            <a:extLst>
              <a:ext uri="{FF2B5EF4-FFF2-40B4-BE49-F238E27FC236}">
                <a16:creationId xmlns:a16="http://schemas.microsoft.com/office/drawing/2014/main" id="{4241C98A-8F41-47BD-85CB-12D4C3EE6FFB}"/>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D788B62A-47B4-4FE5-8E78-821D1CAE4023}"/>
              </a:ext>
            </a:extLst>
          </p:cNvPr>
          <p:cNvPicPr>
            <a:picLocks noChangeAspect="1"/>
          </p:cNvPicPr>
          <p:nvPr/>
        </p:nvPicPr>
        <p:blipFill>
          <a:blip r:embed="rId2"/>
          <a:stretch>
            <a:fillRect/>
          </a:stretch>
        </p:blipFill>
        <p:spPr>
          <a:xfrm>
            <a:off x="2913950" y="1825626"/>
            <a:ext cx="9081277" cy="4667250"/>
          </a:xfrm>
          <a:prstGeom prst="rect">
            <a:avLst/>
          </a:prstGeom>
        </p:spPr>
      </p:pic>
    </p:spTree>
    <p:extLst>
      <p:ext uri="{BB962C8B-B14F-4D97-AF65-F5344CB8AC3E}">
        <p14:creationId xmlns:p14="http://schemas.microsoft.com/office/powerpoint/2010/main" val="72996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4F17-5EF2-4CDC-9993-7CC7999535D5}"/>
              </a:ext>
            </a:extLst>
          </p:cNvPr>
          <p:cNvSpPr>
            <a:spLocks noGrp="1"/>
          </p:cNvSpPr>
          <p:nvPr>
            <p:ph type="title"/>
          </p:nvPr>
        </p:nvSpPr>
        <p:spPr/>
        <p:txBody>
          <a:bodyPr/>
          <a:lstStyle/>
          <a:p>
            <a:r>
              <a:rPr lang="en-US" dirty="0"/>
              <a:t>Distance-Type Predictors Further Improve Model Performance</a:t>
            </a:r>
          </a:p>
        </p:txBody>
      </p:sp>
      <p:pic>
        <p:nvPicPr>
          <p:cNvPr id="6" name="Content Placeholder 5">
            <a:extLst>
              <a:ext uri="{FF2B5EF4-FFF2-40B4-BE49-F238E27FC236}">
                <a16:creationId xmlns:a16="http://schemas.microsoft.com/office/drawing/2014/main" id="{E999166F-C5FF-43BE-8E92-1BF86E5993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621" y="1825625"/>
            <a:ext cx="8158758" cy="4351338"/>
          </a:xfrm>
        </p:spPr>
      </p:pic>
    </p:spTree>
    <p:extLst>
      <p:ext uri="{BB962C8B-B14F-4D97-AF65-F5344CB8AC3E}">
        <p14:creationId xmlns:p14="http://schemas.microsoft.com/office/powerpoint/2010/main" val="1363399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B16D-69F9-4AE8-A78E-CA278BB195D0}"/>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id="{76EF3E91-5C20-4BD3-A5B6-5BA777FD8CB0}"/>
              </a:ext>
            </a:extLst>
          </p:cNvPr>
          <p:cNvSpPr>
            <a:spLocks noGrp="1"/>
          </p:cNvSpPr>
          <p:nvPr>
            <p:ph idx="1"/>
          </p:nvPr>
        </p:nvSpPr>
        <p:spPr>
          <a:xfrm>
            <a:off x="838200" y="1825625"/>
            <a:ext cx="5257800" cy="4351338"/>
          </a:xfrm>
        </p:spPr>
        <p:txBody>
          <a:bodyPr/>
          <a:lstStyle/>
          <a:p>
            <a:r>
              <a:rPr lang="en-US" dirty="0"/>
              <a:t>The genome is composed of 22 pairs of autosomal chromosomes</a:t>
            </a:r>
          </a:p>
          <a:p>
            <a:pPr marL="0" indent="0">
              <a:buNone/>
            </a:pPr>
            <a:endParaRPr lang="en-US" dirty="0"/>
          </a:p>
          <a:p>
            <a:r>
              <a:rPr lang="en-US" dirty="0"/>
              <a:t>Includes approximately 3 billion base pairs (A/T/C/G)</a:t>
            </a:r>
          </a:p>
          <a:p>
            <a:pPr marL="0" indent="0">
              <a:buNone/>
            </a:pPr>
            <a:endParaRPr lang="en-US" dirty="0"/>
          </a:p>
          <a:p>
            <a:r>
              <a:rPr lang="en-US" dirty="0"/>
              <a:t>DNA must create compact loops to fit inside the nucleus of a cell</a:t>
            </a:r>
          </a:p>
          <a:p>
            <a:endParaRPr lang="en-US" dirty="0"/>
          </a:p>
          <a:p>
            <a:endParaRPr lang="en-US" dirty="0"/>
          </a:p>
        </p:txBody>
      </p:sp>
      <p:pic>
        <p:nvPicPr>
          <p:cNvPr id="7" name="Picture 6">
            <a:extLst>
              <a:ext uri="{FF2B5EF4-FFF2-40B4-BE49-F238E27FC236}">
                <a16:creationId xmlns:a16="http://schemas.microsoft.com/office/drawing/2014/main" id="{2990C3BA-9072-4E38-8947-E04EF6729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57" y="1027906"/>
            <a:ext cx="3315950" cy="3315950"/>
          </a:xfrm>
          <a:prstGeom prst="rect">
            <a:avLst/>
          </a:prstGeom>
        </p:spPr>
      </p:pic>
      <p:pic>
        <p:nvPicPr>
          <p:cNvPr id="9" name="Picture 8">
            <a:extLst>
              <a:ext uri="{FF2B5EF4-FFF2-40B4-BE49-F238E27FC236}">
                <a16:creationId xmlns:a16="http://schemas.microsoft.com/office/drawing/2014/main" id="{7635E9F7-A7C7-4045-9002-3808EA0E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157" y="4365547"/>
            <a:ext cx="3315950" cy="2127328"/>
          </a:xfrm>
          <a:prstGeom prst="rect">
            <a:avLst/>
          </a:prstGeom>
        </p:spPr>
      </p:pic>
      <p:sp>
        <p:nvSpPr>
          <p:cNvPr id="4" name="Rectangle 3">
            <a:extLst>
              <a:ext uri="{FF2B5EF4-FFF2-40B4-BE49-F238E27FC236}">
                <a16:creationId xmlns:a16="http://schemas.microsoft.com/office/drawing/2014/main" id="{2A5482FB-5F13-4FC0-8218-EA1F8466B8B1}"/>
              </a:ext>
            </a:extLst>
          </p:cNvPr>
          <p:cNvSpPr/>
          <p:nvPr/>
        </p:nvSpPr>
        <p:spPr>
          <a:xfrm>
            <a:off x="7416638" y="3984059"/>
            <a:ext cx="3197475" cy="215444"/>
          </a:xfrm>
          <a:prstGeom prst="rect">
            <a:avLst/>
          </a:prstGeom>
        </p:spPr>
        <p:txBody>
          <a:bodyPr wrap="square">
            <a:spAutoFit/>
          </a:bodyPr>
          <a:lstStyle/>
          <a:p>
            <a:r>
              <a:rPr lang="en-US" sz="800" dirty="0">
                <a:hlinkClick r:id="rId4"/>
              </a:rPr>
              <a:t>http://www.personal.psu.edu/sxt30/projects_chromatinenzymes.html</a:t>
            </a:r>
            <a:endParaRPr lang="en-US" sz="800" dirty="0"/>
          </a:p>
        </p:txBody>
      </p:sp>
      <p:sp>
        <p:nvSpPr>
          <p:cNvPr id="5" name="Rectangle 4">
            <a:extLst>
              <a:ext uri="{FF2B5EF4-FFF2-40B4-BE49-F238E27FC236}">
                <a16:creationId xmlns:a16="http://schemas.microsoft.com/office/drawing/2014/main" id="{2B977FB9-54DA-40B4-B817-366577306A20}"/>
              </a:ext>
            </a:extLst>
          </p:cNvPr>
          <p:cNvSpPr/>
          <p:nvPr/>
        </p:nvSpPr>
        <p:spPr>
          <a:xfrm>
            <a:off x="7467157" y="6492875"/>
            <a:ext cx="3315950" cy="338554"/>
          </a:xfrm>
          <a:prstGeom prst="rect">
            <a:avLst/>
          </a:prstGeom>
        </p:spPr>
        <p:txBody>
          <a:bodyPr wrap="square">
            <a:spAutoFit/>
          </a:bodyPr>
          <a:lstStyle/>
          <a:p>
            <a:r>
              <a:rPr lang="en-US" sz="800" dirty="0">
                <a:hlinkClick r:id="rId5"/>
              </a:rPr>
              <a:t>https://courses.lumenlearning.com/wm-nmbiology1/chapter/reading-eukaryotic-transcription-gene-regulation/</a:t>
            </a:r>
            <a:endParaRPr lang="en-US" sz="800" dirty="0"/>
          </a:p>
        </p:txBody>
      </p:sp>
    </p:spTree>
    <p:extLst>
      <p:ext uri="{BB962C8B-B14F-4D97-AF65-F5344CB8AC3E}">
        <p14:creationId xmlns:p14="http://schemas.microsoft.com/office/powerpoint/2010/main" val="2772086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67B3-4601-4A2D-961C-9812B6A8587D}"/>
              </a:ext>
            </a:extLst>
          </p:cNvPr>
          <p:cNvSpPr>
            <a:spLocks noGrp="1"/>
          </p:cNvSpPr>
          <p:nvPr>
            <p:ph type="title"/>
          </p:nvPr>
        </p:nvSpPr>
        <p:spPr/>
        <p:txBody>
          <a:bodyPr>
            <a:normAutofit fontScale="90000"/>
          </a:bodyPr>
          <a:lstStyle/>
          <a:p>
            <a:r>
              <a:rPr lang="en-US" dirty="0"/>
              <a:t>Models Implemented on SMOTE Re-Sampled Data with Distance-Type Predictors Performed Best</a:t>
            </a:r>
          </a:p>
        </p:txBody>
      </p:sp>
      <p:sp>
        <p:nvSpPr>
          <p:cNvPr id="3" name="Content Placeholder 2">
            <a:extLst>
              <a:ext uri="{FF2B5EF4-FFF2-40B4-BE49-F238E27FC236}">
                <a16:creationId xmlns:a16="http://schemas.microsoft.com/office/drawing/2014/main" id="{457B09E3-8924-4A7C-A2AD-94855A52F806}"/>
              </a:ext>
            </a:extLst>
          </p:cNvPr>
          <p:cNvSpPr>
            <a:spLocks noGrp="1"/>
          </p:cNvSpPr>
          <p:nvPr>
            <p:ph idx="1"/>
          </p:nvPr>
        </p:nvSpPr>
        <p:spPr>
          <a:xfrm>
            <a:off x="838200" y="1825625"/>
            <a:ext cx="5257800" cy="4351338"/>
          </a:xfrm>
        </p:spPr>
        <p:txBody>
          <a:bodyPr/>
          <a:lstStyle/>
          <a:p>
            <a:r>
              <a:rPr lang="en-US" dirty="0"/>
              <a:t>More info</a:t>
            </a:r>
          </a:p>
        </p:txBody>
      </p:sp>
      <p:pic>
        <p:nvPicPr>
          <p:cNvPr id="9" name="Picture 8">
            <a:extLst>
              <a:ext uri="{FF2B5EF4-FFF2-40B4-BE49-F238E27FC236}">
                <a16:creationId xmlns:a16="http://schemas.microsoft.com/office/drawing/2014/main" id="{F3CC3624-7E75-4FE8-9281-B3B12F118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653" y="1825625"/>
            <a:ext cx="6633347" cy="4824253"/>
          </a:xfrm>
          <a:prstGeom prst="rect">
            <a:avLst/>
          </a:prstGeom>
        </p:spPr>
      </p:pic>
    </p:spTree>
    <p:extLst>
      <p:ext uri="{BB962C8B-B14F-4D97-AF65-F5344CB8AC3E}">
        <p14:creationId xmlns:p14="http://schemas.microsoft.com/office/powerpoint/2010/main" val="3559787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237F-43C6-47A2-80A1-DCD2866C9B05}"/>
              </a:ext>
            </a:extLst>
          </p:cNvPr>
          <p:cNvSpPr>
            <a:spLocks noGrp="1"/>
          </p:cNvSpPr>
          <p:nvPr>
            <p:ph type="title"/>
          </p:nvPr>
        </p:nvSpPr>
        <p:spPr/>
        <p:txBody>
          <a:bodyPr/>
          <a:lstStyle/>
          <a:p>
            <a:r>
              <a:rPr lang="en-US" dirty="0"/>
              <a:t>Variable Importance Heatmaps</a:t>
            </a:r>
          </a:p>
        </p:txBody>
      </p:sp>
      <p:sp>
        <p:nvSpPr>
          <p:cNvPr id="3" name="Content Placeholder 2">
            <a:extLst>
              <a:ext uri="{FF2B5EF4-FFF2-40B4-BE49-F238E27FC236}">
                <a16:creationId xmlns:a16="http://schemas.microsoft.com/office/drawing/2014/main" id="{9C1F50A3-344D-49D8-A68B-43119AB9BE4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39D9C75-D19B-42B5-934E-586826E1C682}"/>
              </a:ext>
            </a:extLst>
          </p:cNvPr>
          <p:cNvPicPr>
            <a:picLocks noChangeAspect="1"/>
          </p:cNvPicPr>
          <p:nvPr/>
        </p:nvPicPr>
        <p:blipFill>
          <a:blip r:embed="rId2"/>
          <a:stretch>
            <a:fillRect/>
          </a:stretch>
        </p:blipFill>
        <p:spPr>
          <a:xfrm>
            <a:off x="1271403" y="1886248"/>
            <a:ext cx="9649193" cy="4824189"/>
          </a:xfrm>
          <a:prstGeom prst="rect">
            <a:avLst/>
          </a:prstGeom>
        </p:spPr>
      </p:pic>
    </p:spTree>
    <p:extLst>
      <p:ext uri="{BB962C8B-B14F-4D97-AF65-F5344CB8AC3E}">
        <p14:creationId xmlns:p14="http://schemas.microsoft.com/office/powerpoint/2010/main" val="1414409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9303-2798-4DB7-8466-D19F49E27E04}"/>
              </a:ext>
            </a:extLst>
          </p:cNvPr>
          <p:cNvSpPr>
            <a:spLocks noGrp="1"/>
          </p:cNvSpPr>
          <p:nvPr>
            <p:ph type="title"/>
          </p:nvPr>
        </p:nvSpPr>
        <p:spPr/>
        <p:txBody>
          <a:bodyPr/>
          <a:lstStyle/>
          <a:p>
            <a:r>
              <a:rPr lang="en-US" dirty="0"/>
              <a:t>Variable </a:t>
            </a:r>
            <a:r>
              <a:rPr lang="en-US" dirty="0" err="1"/>
              <a:t>Importances</a:t>
            </a:r>
            <a:r>
              <a:rPr lang="en-US" dirty="0"/>
              <a:t> Confirm Familiar Biological </a:t>
            </a:r>
            <a:r>
              <a:rPr lang="en-US" dirty="0" err="1"/>
              <a:t>Signficance</a:t>
            </a:r>
            <a:endParaRPr lang="en-US" dirty="0"/>
          </a:p>
        </p:txBody>
      </p:sp>
      <p:sp>
        <p:nvSpPr>
          <p:cNvPr id="3" name="Content Placeholder 2">
            <a:extLst>
              <a:ext uri="{FF2B5EF4-FFF2-40B4-BE49-F238E27FC236}">
                <a16:creationId xmlns:a16="http://schemas.microsoft.com/office/drawing/2014/main" id="{BABB4469-9B8A-4B5C-9B33-3000DC575DC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89B55FF-0324-4F8C-94D6-F67689F888C6}"/>
              </a:ext>
            </a:extLst>
          </p:cNvPr>
          <p:cNvPicPr>
            <a:picLocks noChangeAspect="1"/>
          </p:cNvPicPr>
          <p:nvPr/>
        </p:nvPicPr>
        <p:blipFill>
          <a:blip r:embed="rId2"/>
          <a:stretch>
            <a:fillRect/>
          </a:stretch>
        </p:blipFill>
        <p:spPr>
          <a:xfrm>
            <a:off x="6958343" y="1829414"/>
            <a:ext cx="4494275" cy="4663461"/>
          </a:xfrm>
          <a:prstGeom prst="rect">
            <a:avLst/>
          </a:prstGeom>
        </p:spPr>
      </p:pic>
    </p:spTree>
    <p:extLst>
      <p:ext uri="{BB962C8B-B14F-4D97-AF65-F5344CB8AC3E}">
        <p14:creationId xmlns:p14="http://schemas.microsoft.com/office/powerpoint/2010/main" val="733892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DEF6-9D40-4B7A-A3D9-95A5999ADB0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E3CD9A9-113F-4544-A6BF-4AFC872E76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3967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B51A-46D5-4F4A-8B96-DA6FC4F9DCAF}"/>
              </a:ext>
            </a:extLst>
          </p:cNvPr>
          <p:cNvSpPr>
            <a:spLocks noGrp="1"/>
          </p:cNvSpPr>
          <p:nvPr>
            <p:ph type="title"/>
          </p:nvPr>
        </p:nvSpPr>
        <p:spPr/>
        <p:txBody>
          <a:bodyPr/>
          <a:lstStyle/>
          <a:p>
            <a:r>
              <a:rPr lang="en-US" dirty="0"/>
              <a:t>Chromosome conformation capture techniques</a:t>
            </a:r>
          </a:p>
        </p:txBody>
      </p:sp>
      <p:sp>
        <p:nvSpPr>
          <p:cNvPr id="3" name="Content Placeholder 2">
            <a:extLst>
              <a:ext uri="{FF2B5EF4-FFF2-40B4-BE49-F238E27FC236}">
                <a16:creationId xmlns:a16="http://schemas.microsoft.com/office/drawing/2014/main" id="{2BD5F40A-362C-498F-87F6-999E0B24ABA1}"/>
              </a:ext>
            </a:extLst>
          </p:cNvPr>
          <p:cNvSpPr>
            <a:spLocks noGrp="1"/>
          </p:cNvSpPr>
          <p:nvPr>
            <p:ph idx="1"/>
          </p:nvPr>
        </p:nvSpPr>
        <p:spPr>
          <a:xfrm>
            <a:off x="838200" y="1825625"/>
            <a:ext cx="5257800" cy="4351338"/>
          </a:xfrm>
        </p:spPr>
        <p:txBody>
          <a:bodyPr>
            <a:normAutofit/>
          </a:bodyPr>
          <a:lstStyle/>
          <a:p>
            <a:r>
              <a:rPr lang="en-US" dirty="0"/>
              <a:t>A set of molecular biology methods used to analyze the spatial organization of chromatin in a cell.</a:t>
            </a:r>
          </a:p>
          <a:p>
            <a:pPr>
              <a:buNone/>
            </a:pPr>
            <a:r>
              <a:rPr lang="en-US" dirty="0"/>
              <a:t> </a:t>
            </a:r>
          </a:p>
          <a:p>
            <a:r>
              <a:rPr lang="en-US" dirty="0"/>
              <a:t>Quantify the number of interactions between genomic loci that are nearby in 3-D space, but may be separated by many nucleotides in the linear genome</a:t>
            </a:r>
          </a:p>
          <a:p>
            <a:endParaRPr lang="en-US" dirty="0"/>
          </a:p>
        </p:txBody>
      </p:sp>
      <p:pic>
        <p:nvPicPr>
          <p:cNvPr id="5" name="Picture 4">
            <a:extLst>
              <a:ext uri="{FF2B5EF4-FFF2-40B4-BE49-F238E27FC236}">
                <a16:creationId xmlns:a16="http://schemas.microsoft.com/office/drawing/2014/main" id="{8A068926-7C1B-4AE8-A59D-92D2A336A828}"/>
              </a:ext>
            </a:extLst>
          </p:cNvPr>
          <p:cNvPicPr>
            <a:picLocks noChangeAspect="1"/>
          </p:cNvPicPr>
          <p:nvPr/>
        </p:nvPicPr>
        <p:blipFill>
          <a:blip r:embed="rId2"/>
          <a:stretch>
            <a:fillRect/>
          </a:stretch>
        </p:blipFill>
        <p:spPr>
          <a:xfrm>
            <a:off x="7179168" y="1825625"/>
            <a:ext cx="3876567" cy="4351338"/>
          </a:xfrm>
          <a:prstGeom prst="rect">
            <a:avLst/>
          </a:prstGeom>
        </p:spPr>
      </p:pic>
    </p:spTree>
    <p:extLst>
      <p:ext uri="{BB962C8B-B14F-4D97-AF65-F5344CB8AC3E}">
        <p14:creationId xmlns:p14="http://schemas.microsoft.com/office/powerpoint/2010/main" val="754817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E23C-5325-4BF6-A5D7-500193DCA9B4}"/>
              </a:ext>
            </a:extLst>
          </p:cNvPr>
          <p:cNvSpPr>
            <a:spLocks noGrp="1"/>
          </p:cNvSpPr>
          <p:nvPr>
            <p:ph type="title"/>
          </p:nvPr>
        </p:nvSpPr>
        <p:spPr/>
        <p:txBody>
          <a:bodyPr/>
          <a:lstStyle/>
          <a:p>
            <a:r>
              <a:rPr lang="en-US" dirty="0"/>
              <a:t>Topologically Associating Domains</a:t>
            </a:r>
          </a:p>
        </p:txBody>
      </p:sp>
      <p:sp>
        <p:nvSpPr>
          <p:cNvPr id="3" name="Content Placeholder 2">
            <a:extLst>
              <a:ext uri="{FF2B5EF4-FFF2-40B4-BE49-F238E27FC236}">
                <a16:creationId xmlns:a16="http://schemas.microsoft.com/office/drawing/2014/main" id="{8A20DE24-EF25-4E85-BCF0-244AD012CE4D}"/>
              </a:ext>
            </a:extLst>
          </p:cNvPr>
          <p:cNvSpPr>
            <a:spLocks noGrp="1"/>
          </p:cNvSpPr>
          <p:nvPr>
            <p:ph idx="1"/>
          </p:nvPr>
        </p:nvSpPr>
        <p:spPr>
          <a:xfrm>
            <a:off x="838200" y="1825625"/>
            <a:ext cx="5257800" cy="4351338"/>
          </a:xfrm>
        </p:spPr>
        <p:txBody>
          <a:bodyPr>
            <a:normAutofit fontScale="92500" lnSpcReduction="10000"/>
          </a:bodyPr>
          <a:lstStyle/>
          <a:p>
            <a:r>
              <a:rPr lang="en-US" dirty="0"/>
              <a:t>Hi-C sequencing technologies have shown that the genome is tightly compacted into distinct compartments termed topologically associating domains (TADs)</a:t>
            </a:r>
          </a:p>
          <a:p>
            <a:endParaRPr lang="en-US" dirty="0"/>
          </a:p>
          <a:p>
            <a:r>
              <a:rPr lang="en-US" dirty="0"/>
              <a:t>The entire genome can be partitioned into two spatial compartments such that greater interaction occurs within each compartment rather than across compartments</a:t>
            </a:r>
          </a:p>
        </p:txBody>
      </p:sp>
      <p:pic>
        <p:nvPicPr>
          <p:cNvPr id="8" name="Picture 7">
            <a:extLst>
              <a:ext uri="{FF2B5EF4-FFF2-40B4-BE49-F238E27FC236}">
                <a16:creationId xmlns:a16="http://schemas.microsoft.com/office/drawing/2014/main" id="{172A137D-3670-4E55-9788-0B793A98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576" y="1692988"/>
            <a:ext cx="4712224" cy="4483975"/>
          </a:xfrm>
          <a:prstGeom prst="rect">
            <a:avLst/>
          </a:prstGeom>
        </p:spPr>
      </p:pic>
    </p:spTree>
    <p:extLst>
      <p:ext uri="{BB962C8B-B14F-4D97-AF65-F5344CB8AC3E}">
        <p14:creationId xmlns:p14="http://schemas.microsoft.com/office/powerpoint/2010/main" val="321389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2E08-E2CA-441C-97AA-68AC1AF06AB4}"/>
              </a:ext>
            </a:extLst>
          </p:cNvPr>
          <p:cNvSpPr>
            <a:spLocks noGrp="1"/>
          </p:cNvSpPr>
          <p:nvPr>
            <p:ph type="title"/>
          </p:nvPr>
        </p:nvSpPr>
        <p:spPr/>
        <p:txBody>
          <a:bodyPr/>
          <a:lstStyle/>
          <a:p>
            <a:r>
              <a:rPr lang="en-US" dirty="0"/>
              <a:t>Topologically Associating Domains</a:t>
            </a:r>
          </a:p>
        </p:txBody>
      </p:sp>
      <p:pic>
        <p:nvPicPr>
          <p:cNvPr id="5" name="Picture 4">
            <a:extLst>
              <a:ext uri="{FF2B5EF4-FFF2-40B4-BE49-F238E27FC236}">
                <a16:creationId xmlns:a16="http://schemas.microsoft.com/office/drawing/2014/main" id="{9C05BAD6-9863-4BBD-990D-FAC87B8FA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5" y="1764929"/>
            <a:ext cx="11888230" cy="4523624"/>
          </a:xfrm>
          <a:prstGeom prst="rect">
            <a:avLst/>
          </a:prstGeom>
        </p:spPr>
      </p:pic>
      <p:sp>
        <p:nvSpPr>
          <p:cNvPr id="4" name="Rectangle 3">
            <a:extLst>
              <a:ext uri="{FF2B5EF4-FFF2-40B4-BE49-F238E27FC236}">
                <a16:creationId xmlns:a16="http://schemas.microsoft.com/office/drawing/2014/main" id="{D16D075B-168C-475A-934A-10113A643CE3}"/>
              </a:ext>
            </a:extLst>
          </p:cNvPr>
          <p:cNvSpPr/>
          <p:nvPr/>
        </p:nvSpPr>
        <p:spPr>
          <a:xfrm>
            <a:off x="151885" y="6165442"/>
            <a:ext cx="1725152" cy="246221"/>
          </a:xfrm>
          <a:prstGeom prst="rect">
            <a:avLst/>
          </a:prstGeom>
        </p:spPr>
        <p:txBody>
          <a:bodyPr wrap="none">
            <a:spAutoFit/>
          </a:bodyPr>
          <a:lstStyle/>
          <a:p>
            <a:r>
              <a:rPr lang="en-US" sz="1000" dirty="0">
                <a:hlinkClick r:id="rId3"/>
              </a:rPr>
              <a:t>http://aidenlab.org/juicebox/</a:t>
            </a:r>
            <a:endParaRPr lang="en-US" sz="1000" dirty="0"/>
          </a:p>
        </p:txBody>
      </p:sp>
      <p:sp>
        <p:nvSpPr>
          <p:cNvPr id="3" name="Rectangle 2">
            <a:extLst>
              <a:ext uri="{FF2B5EF4-FFF2-40B4-BE49-F238E27FC236}">
                <a16:creationId xmlns:a16="http://schemas.microsoft.com/office/drawing/2014/main" id="{0925BDDC-ABF5-44F8-9B14-07CF2A89FD0F}"/>
              </a:ext>
            </a:extLst>
          </p:cNvPr>
          <p:cNvSpPr/>
          <p:nvPr/>
        </p:nvSpPr>
        <p:spPr>
          <a:xfrm>
            <a:off x="4711082" y="4688114"/>
            <a:ext cx="7292312" cy="1477328"/>
          </a:xfrm>
          <a:prstGeom prst="rect">
            <a:avLst/>
          </a:prstGeom>
        </p:spPr>
        <p:txBody>
          <a:bodyPr wrap="square">
            <a:spAutoFit/>
          </a:bodyPr>
          <a:lstStyle/>
          <a:p>
            <a:pPr marL="285750" indent="-285750">
              <a:buFont typeface="Arial" panose="020B0604020202020204" pitchFamily="34" charset="0"/>
              <a:buChar char="•"/>
            </a:pPr>
            <a:r>
              <a:rPr lang="en-US" dirty="0"/>
              <a:t>TAD Calling Algorithms are used to delineate the regions on the linear genome that define a TAD.</a:t>
            </a:r>
          </a:p>
          <a:p>
            <a:pPr marL="285750" indent="-285750">
              <a:buFont typeface="Arial" panose="020B0604020202020204" pitchFamily="34" charset="0"/>
              <a:buChar char="•"/>
            </a:pPr>
            <a:r>
              <a:rPr lang="en-US" dirty="0"/>
              <a:t>The partitioning of the genome into TADs is hierarchical in nature</a:t>
            </a:r>
          </a:p>
          <a:p>
            <a:pPr marL="285750" indent="-285750">
              <a:buFont typeface="Arial" panose="020B0604020202020204" pitchFamily="34" charset="0"/>
              <a:buChar char="•"/>
            </a:pPr>
            <a:r>
              <a:rPr lang="en-US" dirty="0"/>
              <a:t>Many different algorithms have been proposed for identifying TADs from Hi-C data</a:t>
            </a:r>
          </a:p>
        </p:txBody>
      </p:sp>
    </p:spTree>
    <p:extLst>
      <p:ext uri="{BB962C8B-B14F-4D97-AF65-F5344CB8AC3E}">
        <p14:creationId xmlns:p14="http://schemas.microsoft.com/office/powerpoint/2010/main" val="2032085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7AFC-00C1-4702-9BF3-40851E41D32E}"/>
              </a:ext>
            </a:extLst>
          </p:cNvPr>
          <p:cNvSpPr>
            <a:spLocks noGrp="1"/>
          </p:cNvSpPr>
          <p:nvPr>
            <p:ph type="title"/>
          </p:nvPr>
        </p:nvSpPr>
        <p:spPr/>
        <p:txBody>
          <a:bodyPr/>
          <a:lstStyle/>
          <a:p>
            <a:r>
              <a:rPr lang="en-US" dirty="0"/>
              <a:t>Characteristics of TADs</a:t>
            </a:r>
          </a:p>
        </p:txBody>
      </p:sp>
      <p:sp>
        <p:nvSpPr>
          <p:cNvPr id="3" name="Content Placeholder 2">
            <a:extLst>
              <a:ext uri="{FF2B5EF4-FFF2-40B4-BE49-F238E27FC236}">
                <a16:creationId xmlns:a16="http://schemas.microsoft.com/office/drawing/2014/main" id="{6490F751-BE99-4EF8-83BC-625CBC2194ED}"/>
              </a:ext>
            </a:extLst>
          </p:cNvPr>
          <p:cNvSpPr>
            <a:spLocks noGrp="1"/>
          </p:cNvSpPr>
          <p:nvPr>
            <p:ph idx="1"/>
          </p:nvPr>
        </p:nvSpPr>
        <p:spPr>
          <a:xfrm>
            <a:off x="838201" y="1825625"/>
            <a:ext cx="5257800" cy="4351338"/>
          </a:xfrm>
        </p:spPr>
        <p:txBody>
          <a:bodyPr>
            <a:normAutofit fontScale="70000" lnSpcReduction="20000"/>
          </a:bodyPr>
          <a:lstStyle/>
          <a:p>
            <a:r>
              <a:rPr lang="en-US" dirty="0"/>
              <a:t>Evidence suggests that regulatory elements and genes tend to interact more frequently within the same TAD.</a:t>
            </a:r>
          </a:p>
          <a:p>
            <a:r>
              <a:rPr lang="en-US" dirty="0"/>
              <a:t>Boundaries of TADs may play a role in restricting the function of certain genomic elements such as enhancers, thereby impacting the transcription of genes.</a:t>
            </a:r>
          </a:p>
          <a:p>
            <a:r>
              <a:rPr lang="en-US" dirty="0"/>
              <a:t>Approximately 60-80% of TADs remain stable across cell types.</a:t>
            </a:r>
          </a:p>
          <a:p>
            <a:r>
              <a:rPr lang="en-US" dirty="0"/>
              <a:t>Studies have shown that changing the 3D structure of the DNA, causing disruptions in these domains, can lead to adverse outcomes and diseases like cancer.</a:t>
            </a:r>
          </a:p>
          <a:p>
            <a:r>
              <a:rPr lang="en-US" dirty="0"/>
              <a:t>It is unclear what the complete set of genomic-specific features are that correlate with TAD boundaries</a:t>
            </a:r>
          </a:p>
        </p:txBody>
      </p:sp>
      <p:pic>
        <p:nvPicPr>
          <p:cNvPr id="4" name="Picture 3">
            <a:extLst>
              <a:ext uri="{FF2B5EF4-FFF2-40B4-BE49-F238E27FC236}">
                <a16:creationId xmlns:a16="http://schemas.microsoft.com/office/drawing/2014/main" id="{9FD299D0-61EE-4830-9FA3-F3BB597C169B}"/>
              </a:ext>
            </a:extLst>
          </p:cNvPr>
          <p:cNvPicPr>
            <a:picLocks noChangeAspect="1"/>
          </p:cNvPicPr>
          <p:nvPr/>
        </p:nvPicPr>
        <p:blipFill>
          <a:blip r:embed="rId2"/>
          <a:stretch>
            <a:fillRect/>
          </a:stretch>
        </p:blipFill>
        <p:spPr>
          <a:xfrm>
            <a:off x="6968447" y="1690688"/>
            <a:ext cx="4494275" cy="4486275"/>
          </a:xfrm>
          <a:prstGeom prst="rect">
            <a:avLst/>
          </a:prstGeom>
        </p:spPr>
      </p:pic>
    </p:spTree>
    <p:extLst>
      <p:ext uri="{BB962C8B-B14F-4D97-AF65-F5344CB8AC3E}">
        <p14:creationId xmlns:p14="http://schemas.microsoft.com/office/powerpoint/2010/main" val="222864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D3E8-7B2E-427C-8B9D-BC516AD9ADBE}"/>
              </a:ext>
            </a:extLst>
          </p:cNvPr>
          <p:cNvSpPr>
            <a:spLocks noGrp="1"/>
          </p:cNvSpPr>
          <p:nvPr>
            <p:ph type="title"/>
          </p:nvPr>
        </p:nvSpPr>
        <p:spPr/>
        <p:txBody>
          <a:bodyPr/>
          <a:lstStyle/>
          <a:p>
            <a:r>
              <a:rPr lang="en-US" dirty="0"/>
              <a:t>Relating TAD Boundaries to Epigenomic Functions</a:t>
            </a:r>
          </a:p>
        </p:txBody>
      </p:sp>
      <p:sp>
        <p:nvSpPr>
          <p:cNvPr id="3" name="Content Placeholder 2">
            <a:extLst>
              <a:ext uri="{FF2B5EF4-FFF2-40B4-BE49-F238E27FC236}">
                <a16:creationId xmlns:a16="http://schemas.microsoft.com/office/drawing/2014/main" id="{D59BBFB3-C52A-4AA9-8764-1F842074AF5D}"/>
              </a:ext>
            </a:extLst>
          </p:cNvPr>
          <p:cNvSpPr>
            <a:spLocks noGrp="1"/>
          </p:cNvSpPr>
          <p:nvPr>
            <p:ph idx="1"/>
          </p:nvPr>
        </p:nvSpPr>
        <p:spPr>
          <a:xfrm>
            <a:off x="838200" y="1825625"/>
            <a:ext cx="5257800" cy="4351338"/>
          </a:xfrm>
        </p:spPr>
        <p:txBody>
          <a:bodyPr>
            <a:normAutofit fontScale="70000" lnSpcReduction="20000"/>
          </a:bodyPr>
          <a:lstStyle/>
          <a:p>
            <a:r>
              <a:rPr lang="en-US" dirty="0"/>
              <a:t>Epigenomics is the study of the complete set of molecular modifications that contribute to differential functionality in the genome</a:t>
            </a:r>
          </a:p>
          <a:p>
            <a:pPr marL="0" indent="0">
              <a:buNone/>
            </a:pPr>
            <a:endParaRPr lang="en-US" dirty="0"/>
          </a:p>
          <a:p>
            <a:r>
              <a:rPr lang="en-US" dirty="0"/>
              <a:t>Protein coding genes only account for about 1% of the DNA sequences in the human genome.</a:t>
            </a:r>
          </a:p>
          <a:p>
            <a:pPr marL="0" indent="0">
              <a:buNone/>
            </a:pPr>
            <a:endParaRPr lang="en-US" dirty="0"/>
          </a:p>
          <a:p>
            <a:r>
              <a:rPr lang="en-US" dirty="0"/>
              <a:t>They provide an opportunity to identify and understand how chromosomal structures act throughout the other 99% of the genome</a:t>
            </a:r>
          </a:p>
          <a:p>
            <a:pPr marL="0" indent="0">
              <a:buNone/>
            </a:pPr>
            <a:endParaRPr lang="en-US" dirty="0"/>
          </a:p>
          <a:p>
            <a:r>
              <a:rPr lang="en-US" dirty="0"/>
              <a:t>Consists of chromatin states, histone modifications, transcription factor binding sites, </a:t>
            </a:r>
            <a:r>
              <a:rPr lang="en-US" dirty="0" err="1"/>
              <a:t>DNAse</a:t>
            </a:r>
            <a:r>
              <a:rPr lang="en-US" dirty="0"/>
              <a:t> I hypersensitive sites, etc.</a:t>
            </a:r>
          </a:p>
        </p:txBody>
      </p:sp>
      <p:pic>
        <p:nvPicPr>
          <p:cNvPr id="4" name="Picture 3">
            <a:extLst>
              <a:ext uri="{FF2B5EF4-FFF2-40B4-BE49-F238E27FC236}">
                <a16:creationId xmlns:a16="http://schemas.microsoft.com/office/drawing/2014/main" id="{3D515C80-9CCD-46A2-9503-99021D058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623" y="1825625"/>
            <a:ext cx="5182177" cy="4351338"/>
          </a:xfrm>
          <a:prstGeom prst="rect">
            <a:avLst/>
          </a:prstGeom>
        </p:spPr>
      </p:pic>
    </p:spTree>
    <p:extLst>
      <p:ext uri="{BB962C8B-B14F-4D97-AF65-F5344CB8AC3E}">
        <p14:creationId xmlns:p14="http://schemas.microsoft.com/office/powerpoint/2010/main" val="7805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20B3-8C38-4CDE-9124-A6844E4ADCC5}"/>
              </a:ext>
            </a:extLst>
          </p:cNvPr>
          <p:cNvSpPr>
            <a:spLocks noGrp="1"/>
          </p:cNvSpPr>
          <p:nvPr>
            <p:ph type="title"/>
          </p:nvPr>
        </p:nvSpPr>
        <p:spPr/>
        <p:txBody>
          <a:bodyPr/>
          <a:lstStyle/>
          <a:p>
            <a:r>
              <a:rPr lang="en-US" dirty="0"/>
              <a:t>Using epigenomic annotations to predict TAD formation </a:t>
            </a:r>
          </a:p>
        </p:txBody>
      </p:sp>
      <p:sp>
        <p:nvSpPr>
          <p:cNvPr id="3" name="Content Placeholder 2">
            <a:extLst>
              <a:ext uri="{FF2B5EF4-FFF2-40B4-BE49-F238E27FC236}">
                <a16:creationId xmlns:a16="http://schemas.microsoft.com/office/drawing/2014/main" id="{2F050187-C8FD-4413-BE47-662E7004B3DA}"/>
              </a:ext>
            </a:extLst>
          </p:cNvPr>
          <p:cNvSpPr>
            <a:spLocks noGrp="1"/>
          </p:cNvSpPr>
          <p:nvPr>
            <p:ph idx="1"/>
          </p:nvPr>
        </p:nvSpPr>
        <p:spPr/>
        <p:txBody>
          <a:bodyPr>
            <a:normAutofit lnSpcReduction="10000"/>
          </a:bodyPr>
          <a:lstStyle/>
          <a:p>
            <a:r>
              <a:rPr lang="en-US" dirty="0"/>
              <a:t>We aim to create a classification algorithm that efficiently and correctly identifies the functional genomic elements most predictive of the formation of TAD boundaries</a:t>
            </a:r>
          </a:p>
          <a:p>
            <a:pPr marL="0" indent="0">
              <a:buNone/>
            </a:pPr>
            <a:endParaRPr lang="en-US" dirty="0"/>
          </a:p>
          <a:p>
            <a:r>
              <a:rPr lang="en-US" dirty="0"/>
              <a:t>Create and ensemble framework in which we answer the following questions:</a:t>
            </a:r>
          </a:p>
          <a:p>
            <a:pPr marL="969963" indent="-514350">
              <a:buFont typeface="Arial" panose="020B0604020202020204" pitchFamily="34" charset="0"/>
              <a:buAutoNum type="arabicPeriod"/>
            </a:pPr>
            <a:r>
              <a:rPr lang="en-US" dirty="0"/>
              <a:t>How severe is class imbalance?</a:t>
            </a:r>
          </a:p>
          <a:p>
            <a:pPr marL="969963" indent="-514350">
              <a:buAutoNum type="arabicPeriod"/>
            </a:pPr>
            <a:r>
              <a:rPr lang="en-US" dirty="0"/>
              <a:t>What type of predictors improve model performance?</a:t>
            </a:r>
          </a:p>
          <a:p>
            <a:pPr marL="969963" indent="-514350">
              <a:buAutoNum type="arabicPeriod"/>
            </a:pPr>
            <a:r>
              <a:rPr lang="en-US" dirty="0"/>
              <a:t>Which functional genomic elements are most predictive of TAD boundaries?</a:t>
            </a:r>
          </a:p>
          <a:p>
            <a:endParaRPr lang="en-US" dirty="0"/>
          </a:p>
        </p:txBody>
      </p:sp>
    </p:spTree>
    <p:extLst>
      <p:ext uri="{BB962C8B-B14F-4D97-AF65-F5344CB8AC3E}">
        <p14:creationId xmlns:p14="http://schemas.microsoft.com/office/powerpoint/2010/main" val="184577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1351</TotalTime>
  <Words>976</Words>
  <Application>Microsoft Office PowerPoint</Application>
  <PresentationFormat>Widescreen</PresentationFormat>
  <Paragraphs>122</Paragraphs>
  <Slides>33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Computational Prediction of Boundaries of 3D Genomic Domains in Class Imbalance Settings</vt:lpstr>
      <vt:lpstr>Outline</vt:lpstr>
      <vt:lpstr>The Human Genome</vt:lpstr>
      <vt:lpstr>Chromosome conformation capture techniques</vt:lpstr>
      <vt:lpstr>Topologically Associating Domains</vt:lpstr>
      <vt:lpstr>Topologically Associating Domains</vt:lpstr>
      <vt:lpstr>Characteristics of TADs</vt:lpstr>
      <vt:lpstr>Relating TAD Boundaries to Epigenomic Functions</vt:lpstr>
      <vt:lpstr>Using epigenomic annotations to predict TAD formation </vt:lpstr>
      <vt:lpstr>Domain Data Source</vt:lpstr>
      <vt:lpstr>Genomic Annotation Data Source</vt:lpstr>
      <vt:lpstr>Model Construction: Establishing the response</vt:lpstr>
      <vt:lpstr>Model Construction: Re-sampling Techniques</vt:lpstr>
      <vt:lpstr>Model Construction: Re-sampling Techniques</vt:lpstr>
      <vt:lpstr>Model Construction: Re-sampling Techniques</vt:lpstr>
      <vt:lpstr>Model Construction: Re-sampling Techniques</vt:lpstr>
      <vt:lpstr>Model Construction: Feature engineering</vt:lpstr>
      <vt:lpstr>Model Construction: Predictor Types</vt:lpstr>
      <vt:lpstr>Model Construction: Predictor Types</vt:lpstr>
      <vt:lpstr>Model Construction: Predictor Types</vt:lpstr>
      <vt:lpstr>Ensemble Framework</vt:lpstr>
      <vt:lpstr>Predicting TAD Boundary Formation</vt:lpstr>
      <vt:lpstr>Final Model Assessment and Performance</vt:lpstr>
      <vt:lpstr>Complete ensemble comparisons</vt:lpstr>
      <vt:lpstr>Imbalance Ratios Remained Severe &amp; Consistent Across Resolutions</vt:lpstr>
      <vt:lpstr>High Correlations Imply Colocalized Annotations Around TAD Boundaries</vt:lpstr>
      <vt:lpstr>Class Imbalance Severely Impacts Model Performance Across Resolutions</vt:lpstr>
      <vt:lpstr>Data Re-Sampling Drastically Improves Model Performance</vt:lpstr>
      <vt:lpstr>Distance-Type Predictors Further Improve Model Performance</vt:lpstr>
      <vt:lpstr>Models Implemented on SMOTE Re-Sampled Data with Distance-Type Predictors Performed Best</vt:lpstr>
      <vt:lpstr>Variable Importance Heatmaps</vt:lpstr>
      <vt:lpstr>Variable Importances Confirm Familiar Biological Signficance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Prediction of Boundaries of 3D Genomic Domains in Class Imbalance Settings</dc:title>
  <dc:creator>Spiro Stilianoudakis</dc:creator>
  <cp:lastModifiedBy>Spiro Stilianoudakis</cp:lastModifiedBy>
  <cp:revision>69</cp:revision>
  <dcterms:created xsi:type="dcterms:W3CDTF">2019-03-30T17:33:03Z</dcterms:created>
  <dcterms:modified xsi:type="dcterms:W3CDTF">2019-04-01T02:41:49Z</dcterms:modified>
</cp:coreProperties>
</file>